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606" r:id="rId2"/>
    <p:sldId id="651" r:id="rId3"/>
    <p:sldId id="745" r:id="rId4"/>
    <p:sldId id="741" r:id="rId5"/>
    <p:sldId id="742" r:id="rId6"/>
    <p:sldId id="743" r:id="rId7"/>
    <p:sldId id="744" r:id="rId8"/>
    <p:sldId id="756" r:id="rId9"/>
    <p:sldId id="716" r:id="rId10"/>
    <p:sldId id="717" r:id="rId11"/>
    <p:sldId id="718" r:id="rId12"/>
    <p:sldId id="719" r:id="rId13"/>
    <p:sldId id="709" r:id="rId14"/>
    <p:sldId id="688" r:id="rId15"/>
    <p:sldId id="687" r:id="rId16"/>
    <p:sldId id="677" r:id="rId17"/>
    <p:sldId id="679" r:id="rId18"/>
    <p:sldId id="680" r:id="rId19"/>
    <p:sldId id="681" r:id="rId20"/>
    <p:sldId id="765" r:id="rId21"/>
    <p:sldId id="766" r:id="rId22"/>
    <p:sldId id="767" r:id="rId23"/>
    <p:sldId id="768" r:id="rId24"/>
    <p:sldId id="682" r:id="rId25"/>
    <p:sldId id="683" r:id="rId26"/>
    <p:sldId id="684" r:id="rId27"/>
    <p:sldId id="757" r:id="rId28"/>
    <p:sldId id="750" r:id="rId29"/>
    <p:sldId id="751" r:id="rId30"/>
    <p:sldId id="752" r:id="rId31"/>
    <p:sldId id="753" r:id="rId32"/>
    <p:sldId id="754" r:id="rId33"/>
    <p:sldId id="763" r:id="rId34"/>
    <p:sldId id="746" r:id="rId35"/>
    <p:sldId id="749" r:id="rId36"/>
    <p:sldId id="728" r:id="rId37"/>
    <p:sldId id="729" r:id="rId38"/>
    <p:sldId id="731" r:id="rId39"/>
    <p:sldId id="732" r:id="rId40"/>
    <p:sldId id="733" r:id="rId41"/>
    <p:sldId id="734" r:id="rId42"/>
    <p:sldId id="770" r:id="rId43"/>
    <p:sldId id="735" r:id="rId44"/>
    <p:sldId id="736" r:id="rId45"/>
    <p:sldId id="738" r:id="rId46"/>
    <p:sldId id="737" r:id="rId47"/>
    <p:sldId id="739" r:id="rId48"/>
    <p:sldId id="762" r:id="rId49"/>
    <p:sldId id="748" r:id="rId50"/>
    <p:sldId id="760" r:id="rId51"/>
    <p:sldId id="761" r:id="rId52"/>
    <p:sldId id="769" r:id="rId53"/>
    <p:sldId id="771" r:id="rId54"/>
    <p:sldId id="583" r:id="rId55"/>
  </p:sldIdLst>
  <p:sldSz cx="9144000" cy="6858000" type="screen4x3"/>
  <p:notesSz cx="7102475" cy="10234613"/>
  <p:defaultTextStyle>
    <a:defPPr>
      <a:defRPr lang="pt-BR"/>
    </a:defPPr>
    <a:lvl1pPr algn="l" rtl="0" fontAlgn="base">
      <a:spcBef>
        <a:spcPct val="0"/>
      </a:spcBef>
      <a:spcAft>
        <a:spcPct val="0"/>
      </a:spcAft>
      <a:defRPr sz="14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sz="1400" kern="1200">
        <a:solidFill>
          <a:schemeClr val="bg1"/>
        </a:solidFill>
        <a:latin typeface="Arial" pitchFamily="34" charset="0"/>
        <a:ea typeface="+mn-ea"/>
        <a:cs typeface="Arial" pitchFamily="34" charset="0"/>
      </a:defRPr>
    </a:lvl2pPr>
    <a:lvl3pPr marL="914400" algn="l" rtl="0" fontAlgn="base">
      <a:spcBef>
        <a:spcPct val="0"/>
      </a:spcBef>
      <a:spcAft>
        <a:spcPct val="0"/>
      </a:spcAft>
      <a:defRPr sz="1400"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sz="1400"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sz="1400" kern="1200">
        <a:solidFill>
          <a:schemeClr val="bg1"/>
        </a:solidFill>
        <a:latin typeface="Arial" pitchFamily="34" charset="0"/>
        <a:ea typeface="+mn-ea"/>
        <a:cs typeface="Arial" pitchFamily="34" charset="0"/>
      </a:defRPr>
    </a:lvl5pPr>
    <a:lvl6pPr marL="2286000" algn="l" defTabSz="914400" rtl="0" eaLnBrk="1" latinLnBrk="0" hangingPunct="1">
      <a:defRPr sz="1400" kern="1200">
        <a:solidFill>
          <a:schemeClr val="bg1"/>
        </a:solidFill>
        <a:latin typeface="Arial" pitchFamily="34" charset="0"/>
        <a:ea typeface="+mn-ea"/>
        <a:cs typeface="Arial" pitchFamily="34" charset="0"/>
      </a:defRPr>
    </a:lvl6pPr>
    <a:lvl7pPr marL="2743200" algn="l" defTabSz="914400" rtl="0" eaLnBrk="1" latinLnBrk="0" hangingPunct="1">
      <a:defRPr sz="1400" kern="1200">
        <a:solidFill>
          <a:schemeClr val="bg1"/>
        </a:solidFill>
        <a:latin typeface="Arial" pitchFamily="34" charset="0"/>
        <a:ea typeface="+mn-ea"/>
        <a:cs typeface="Arial" pitchFamily="34" charset="0"/>
      </a:defRPr>
    </a:lvl7pPr>
    <a:lvl8pPr marL="3200400" algn="l" defTabSz="914400" rtl="0" eaLnBrk="1" latinLnBrk="0" hangingPunct="1">
      <a:defRPr sz="1400" kern="1200">
        <a:solidFill>
          <a:schemeClr val="bg1"/>
        </a:solidFill>
        <a:latin typeface="Arial" pitchFamily="34" charset="0"/>
        <a:ea typeface="+mn-ea"/>
        <a:cs typeface="Arial" pitchFamily="34" charset="0"/>
      </a:defRPr>
    </a:lvl8pPr>
    <a:lvl9pPr marL="3657600" algn="l" defTabSz="914400" rtl="0" eaLnBrk="1" latinLnBrk="0" hangingPunct="1">
      <a:defRPr sz="1400" kern="1200">
        <a:solidFill>
          <a:schemeClr val="bg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C5D"/>
    <a:srgbClr val="FF3300"/>
    <a:srgbClr val="FFFF99"/>
    <a:srgbClr val="FF6600"/>
    <a:srgbClr val="DDDDDD"/>
    <a:srgbClr val="003300"/>
    <a:srgbClr val="003399"/>
    <a:srgbClr val="00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47557" autoAdjust="0"/>
    <p:restoredTop sz="89751" autoAdjust="0"/>
  </p:normalViewPr>
  <p:slideViewPr>
    <p:cSldViewPr>
      <p:cViewPr varScale="1">
        <p:scale>
          <a:sx n="66" d="100"/>
          <a:sy n="66" d="100"/>
        </p:scale>
        <p:origin x="-276" y="-5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54558"/>
    </p:cViewPr>
  </p:sorterViewPr>
  <p:notesViewPr>
    <p:cSldViewPr>
      <p:cViewPr varScale="1">
        <p:scale>
          <a:sx n="63" d="100"/>
          <a:sy n="63" d="100"/>
        </p:scale>
        <p:origin x="-1566" y="-120"/>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carlos.marne\AppData\Local\Microsoft\Windows\Temporary%20Internet%20Files\Content.Outlook\R1P8EPWT\esperan&#231;a%20de%20vida%20%20fecundidad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carlos.marne\Documents\SPPC\Informe%20Estat&#237;stico\esperan&#231;a%20de%20vida%20%20fecundidad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manoelcp\Configura&#231;&#245;es%20locais\Temporary%20Internet%20Files\Content.Outlook\5F3J2YV4\Regra%20de%20Transi&#231;&#227;o%20FUNPRESP_v7_2.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title>
      <c:tx>
        <c:rich>
          <a:bodyPr/>
          <a:lstStyle/>
          <a:p>
            <a:pPr>
              <a:defRPr sz="1400"/>
            </a:pPr>
            <a:r>
              <a:rPr lang="en-US" sz="1400"/>
              <a:t>Projeção da população - Taxa de fecundidade total 1980-2050 </a:t>
            </a:r>
          </a:p>
        </c:rich>
      </c:tx>
      <c:layout>
        <c:manualLayout>
          <c:xMode val="edge"/>
          <c:yMode val="edge"/>
          <c:x val="0.21538817396192989"/>
          <c:y val="4.6481087238213349E-2"/>
        </c:manualLayout>
      </c:layout>
    </c:title>
    <c:plotArea>
      <c:layout>
        <c:manualLayout>
          <c:layoutTarget val="inner"/>
          <c:xMode val="edge"/>
          <c:yMode val="edge"/>
          <c:x val="4.6468811987449114E-2"/>
          <c:y val="0.12453715122493025"/>
          <c:w val="0.94994691855330204"/>
          <c:h val="0.71667781003875175"/>
        </c:manualLayout>
      </c:layout>
      <c:lineChart>
        <c:grouping val="stacked"/>
        <c:ser>
          <c:idx val="1"/>
          <c:order val="0"/>
          <c:tx>
            <c:strRef>
              <c:f>Dados!$A$26</c:f>
              <c:strCache>
                <c:ptCount val="1"/>
                <c:pt idx="0">
                  <c:v>Projeção da população - Taxa de fecundidade total 1980-2050 
Projeção da população - Taxa de fecundidade total 1980-2050 </c:v>
                </c:pt>
              </c:strCache>
            </c:strRef>
          </c:tx>
          <c:spPr>
            <a:ln>
              <a:solidFill>
                <a:schemeClr val="tx2"/>
              </a:solidFill>
            </a:ln>
          </c:spPr>
          <c:marker>
            <c:symbol val="square"/>
            <c:size val="3"/>
            <c:spPr>
              <a:solidFill>
                <a:schemeClr val="tx2"/>
              </a:solidFill>
              <a:ln>
                <a:solidFill>
                  <a:schemeClr val="tx2"/>
                </a:solidFill>
              </a:ln>
            </c:spPr>
          </c:marker>
          <c:dLbls>
            <c:dLbl>
              <c:idx val="11"/>
              <c:layout>
                <c:manualLayout>
                  <c:x val="1.3183826662783974E-3"/>
                  <c:y val="-4.2404374795908091E-2"/>
                </c:manualLayout>
              </c:layout>
              <c:tx>
                <c:rich>
                  <a:bodyPr/>
                  <a:lstStyle/>
                  <a:p>
                    <a:r>
                      <a:rPr lang="en-US" sz="2800"/>
                      <a:t>2,69</a:t>
                    </a:r>
                  </a:p>
                </c:rich>
              </c:tx>
              <c:showVal val="1"/>
              <c:showCatName val="1"/>
              <c:extLst>
                <c:ext xmlns:c15="http://schemas.microsoft.com/office/drawing/2012/chart" uri="{CE6537A1-D6FC-4f65-9D91-7224C49458BB}">
                  <c15:layout/>
                </c:ext>
              </c:extLst>
            </c:dLbl>
            <c:dLbl>
              <c:idx val="27"/>
              <c:layout>
                <c:manualLayout>
                  <c:x val="2.6346238322470738E-3"/>
                  <c:y val="-3.3804427082336913E-2"/>
                </c:manualLayout>
              </c:layout>
              <c:tx>
                <c:rich>
                  <a:bodyPr/>
                  <a:lstStyle/>
                  <a:p>
                    <a:r>
                      <a:rPr lang="en-US" sz="2800"/>
                      <a:t>1,93</a:t>
                    </a:r>
                  </a:p>
                </c:rich>
              </c:tx>
              <c:showVal val="1"/>
              <c:showCatName val="1"/>
              <c:extLst>
                <c:ext xmlns:c15="http://schemas.microsoft.com/office/drawing/2012/chart" uri="{CE6537A1-D6FC-4f65-9D91-7224C49458BB}">
                  <c15:layout/>
                </c:ext>
              </c:extLst>
            </c:dLbl>
            <c:dLbl>
              <c:idx val="35"/>
              <c:layout>
                <c:manualLayout>
                  <c:x val="1.3173119161235367E-3"/>
                  <c:y val="-3.5917203774983086E-2"/>
                </c:manualLayout>
              </c:layout>
              <c:tx>
                <c:rich>
                  <a:bodyPr/>
                  <a:lstStyle/>
                  <a:p>
                    <a:r>
                      <a:rPr lang="en-US" sz="2800"/>
                      <a:t>1,59</a:t>
                    </a:r>
                  </a:p>
                </c:rich>
              </c:tx>
              <c:showVal val="1"/>
              <c:showCatName val="1"/>
              <c:extLst>
                <c:ext xmlns:c15="http://schemas.microsoft.com/office/drawing/2012/chart" uri="{CE6537A1-D6FC-4f65-9D91-7224C49458BB}">
                  <c15:layout/>
                </c:ext>
              </c:extLst>
            </c:dLbl>
            <c:delete val="1"/>
            <c:extLst>
              <c:ext xmlns:c15="http://schemas.microsoft.com/office/drawing/2012/chart" uri="{CE6537A1-D6FC-4f65-9D91-7224C49458BB}">
                <c15:showLeaderLines val="0"/>
              </c:ext>
            </c:extLst>
          </c:dLbls>
          <c:cat>
            <c:numRef>
              <c:f>Dados!$B$25:$BT$25</c:f>
              <c:numCache>
                <c:formatCode>ge\r\a\l</c:formatCode>
                <c:ptCount val="7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numCache>
            </c:numRef>
          </c:cat>
          <c:val>
            <c:numRef>
              <c:f>Dados!$B$26:$BT$26</c:f>
              <c:numCache>
                <c:formatCode>ge\r\a\l</c:formatCode>
                <c:ptCount val="71"/>
                <c:pt idx="0">
                  <c:v>4.0599999999999996</c:v>
                </c:pt>
                <c:pt idx="1">
                  <c:v>3.96</c:v>
                </c:pt>
                <c:pt idx="2">
                  <c:v>3.86</c:v>
                </c:pt>
                <c:pt idx="3">
                  <c:v>3.71</c:v>
                </c:pt>
                <c:pt idx="4">
                  <c:v>3.71</c:v>
                </c:pt>
                <c:pt idx="5">
                  <c:v>3.4299999999999997</c:v>
                </c:pt>
                <c:pt idx="6">
                  <c:v>3.29</c:v>
                </c:pt>
                <c:pt idx="7">
                  <c:v>3.16</c:v>
                </c:pt>
                <c:pt idx="8">
                  <c:v>3.06</c:v>
                </c:pt>
                <c:pt idx="9">
                  <c:v>2.9499999999999997</c:v>
                </c:pt>
                <c:pt idx="10">
                  <c:v>2.79</c:v>
                </c:pt>
                <c:pt idx="11">
                  <c:v>2.69</c:v>
                </c:pt>
                <c:pt idx="12">
                  <c:v>2.6</c:v>
                </c:pt>
                <c:pt idx="13">
                  <c:v>2.57</c:v>
                </c:pt>
                <c:pt idx="14">
                  <c:v>2.54</c:v>
                </c:pt>
                <c:pt idx="15">
                  <c:v>2.5099999999999998</c:v>
                </c:pt>
                <c:pt idx="16">
                  <c:v>2.48</c:v>
                </c:pt>
                <c:pt idx="17">
                  <c:v>2.4499999999999997</c:v>
                </c:pt>
                <c:pt idx="18">
                  <c:v>2.4299999999999997</c:v>
                </c:pt>
                <c:pt idx="19">
                  <c:v>2.4099999999999997</c:v>
                </c:pt>
                <c:pt idx="20">
                  <c:v>2.3899999999999997</c:v>
                </c:pt>
                <c:pt idx="21">
                  <c:v>2.34</c:v>
                </c:pt>
                <c:pt idx="22">
                  <c:v>2.27</c:v>
                </c:pt>
                <c:pt idx="23">
                  <c:v>2.2000000000000002</c:v>
                </c:pt>
                <c:pt idx="24">
                  <c:v>2.13</c:v>
                </c:pt>
                <c:pt idx="25">
                  <c:v>2.06</c:v>
                </c:pt>
                <c:pt idx="26">
                  <c:v>1.9900000000000013</c:v>
                </c:pt>
                <c:pt idx="27">
                  <c:v>1.9300000000000013</c:v>
                </c:pt>
                <c:pt idx="28">
                  <c:v>1.86</c:v>
                </c:pt>
                <c:pt idx="29">
                  <c:v>1.81</c:v>
                </c:pt>
                <c:pt idx="30">
                  <c:v>1.7600000000000002</c:v>
                </c:pt>
                <c:pt idx="31">
                  <c:v>1.7100000000000002</c:v>
                </c:pt>
                <c:pt idx="32">
                  <c:v>1.6700000000000015</c:v>
                </c:pt>
                <c:pt idx="33">
                  <c:v>1.6400000000000001</c:v>
                </c:pt>
                <c:pt idx="34">
                  <c:v>1.61</c:v>
                </c:pt>
                <c:pt idx="35">
                  <c:v>1.59</c:v>
                </c:pt>
                <c:pt idx="36">
                  <c:v>1.57</c:v>
                </c:pt>
                <c:pt idx="37">
                  <c:v>1.56</c:v>
                </c:pt>
                <c:pt idx="38">
                  <c:v>1.55</c:v>
                </c:pt>
                <c:pt idx="39">
                  <c:v>1.54</c:v>
                </c:pt>
                <c:pt idx="40">
                  <c:v>1.53</c:v>
                </c:pt>
                <c:pt idx="41">
                  <c:v>1.52</c:v>
                </c:pt>
                <c:pt idx="42">
                  <c:v>1.52</c:v>
                </c:pt>
                <c:pt idx="43">
                  <c:v>1.52</c:v>
                </c:pt>
                <c:pt idx="44">
                  <c:v>1.51</c:v>
                </c:pt>
                <c:pt idx="45">
                  <c:v>1.51</c:v>
                </c:pt>
                <c:pt idx="46">
                  <c:v>1.51</c:v>
                </c:pt>
                <c:pt idx="47">
                  <c:v>1.51</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numCache>
            </c:numRef>
          </c:val>
        </c:ser>
        <c:marker val="1"/>
        <c:axId val="231708544"/>
        <c:axId val="231868672"/>
      </c:lineChart>
      <c:dateAx>
        <c:axId val="231708544"/>
        <c:scaling>
          <c:orientation val="minMax"/>
        </c:scaling>
        <c:axPos val="b"/>
        <c:numFmt formatCode="General" sourceLinked="0"/>
        <c:tickLblPos val="nextTo"/>
        <c:crossAx val="231868672"/>
        <c:crosses val="autoZero"/>
        <c:auto val="1"/>
        <c:lblOffset val="100"/>
        <c:baseTimeUnit val="days"/>
      </c:dateAx>
      <c:valAx>
        <c:axId val="231868672"/>
        <c:scaling>
          <c:orientation val="minMax"/>
        </c:scaling>
        <c:axPos val="l"/>
        <c:majorGridlines/>
        <c:numFmt formatCode="General" sourceLinked="0"/>
        <c:tickLblPos val="nextTo"/>
        <c:crossAx val="231708544"/>
        <c:crosses val="autoZero"/>
        <c:crossBetween val="between"/>
      </c:valAx>
    </c:plotArea>
    <c:plotVisOnly val="1"/>
    <c:dispBlanksAs val="zero"/>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461658162060356E-2"/>
          <c:y val="0.14280140662322946"/>
          <c:w val="0.92415856024676557"/>
          <c:h val="0.58124932087810055"/>
        </c:manualLayout>
      </c:layout>
      <c:lineChart>
        <c:grouping val="stacked"/>
        <c:ser>
          <c:idx val="1"/>
          <c:order val="0"/>
          <c:tx>
            <c:strRef>
              <c:f>Dados!$A$21</c:f>
              <c:strCache>
                <c:ptCount val="1"/>
                <c:pt idx="0">
                  <c:v>Projeção da população - Esperança de Vida 1980-2050 
</c:v>
                </c:pt>
              </c:strCache>
            </c:strRef>
          </c:tx>
          <c:marker>
            <c:symbol val="square"/>
            <c:size val="3"/>
          </c:marker>
          <c:dLbls>
            <c:dLbl>
              <c:idx val="11"/>
              <c:layout>
                <c:manualLayout>
                  <c:x val="-8.7013255974375481E-2"/>
                  <c:y val="-2.9683062357135654E-2"/>
                </c:manualLayout>
              </c:layout>
              <c:tx>
                <c:rich>
                  <a:bodyPr/>
                  <a:lstStyle/>
                  <a:p>
                    <a:r>
                      <a:rPr lang="en-US" sz="2000"/>
                      <a:t>66,96</a:t>
                    </a:r>
                  </a:p>
                </c:rich>
              </c:tx>
              <c:showVal val="1"/>
              <c:showCatName val="1"/>
              <c:extLst>
                <c:ext xmlns:c15="http://schemas.microsoft.com/office/drawing/2012/chart" uri="{CE6537A1-D6FC-4f65-9D91-7224C49458BB}">
                  <c15:layout/>
                </c:ext>
              </c:extLst>
            </c:dLbl>
            <c:dLbl>
              <c:idx val="27"/>
              <c:layout>
                <c:manualLayout>
                  <c:x val="-3.4277949323238882E-2"/>
                  <c:y val="-4.8765031015294377E-2"/>
                </c:manualLayout>
              </c:layout>
              <c:tx>
                <c:rich>
                  <a:bodyPr/>
                  <a:lstStyle/>
                  <a:p>
                    <a:r>
                      <a:rPr lang="en-US" sz="2000"/>
                      <a:t>72,48</a:t>
                    </a:r>
                  </a:p>
                </c:rich>
              </c:tx>
              <c:showVal val="1"/>
              <c:showCatName val="1"/>
              <c:extLst>
                <c:ext xmlns:c15="http://schemas.microsoft.com/office/drawing/2012/chart" uri="{CE6537A1-D6FC-4f65-9D91-7224C49458BB}">
                  <c15:layout/>
                </c:ext>
              </c:extLst>
            </c:dLbl>
            <c:dLbl>
              <c:idx val="35"/>
              <c:layout>
                <c:manualLayout>
                  <c:x val="-5.2735306651136828E-2"/>
                  <c:y val="-4.6353657828081408E-2"/>
                </c:manualLayout>
              </c:layout>
              <c:tx>
                <c:rich>
                  <a:bodyPr/>
                  <a:lstStyle/>
                  <a:p>
                    <a:r>
                      <a:rPr lang="en-US" sz="2000"/>
                      <a:t>74,79</a:t>
                    </a:r>
                  </a:p>
                </c:rich>
              </c:tx>
              <c:showVal val="1"/>
              <c:showCatName val="1"/>
              <c:extLst>
                <c:ext xmlns:c15="http://schemas.microsoft.com/office/drawing/2012/chart" uri="{CE6537A1-D6FC-4f65-9D91-7224C49458BB}">
                  <c15:layout/>
                </c:ext>
              </c:extLst>
            </c:dLbl>
            <c:dLbl>
              <c:idx val="70"/>
              <c:layout>
                <c:manualLayout>
                  <c:x val="0"/>
                  <c:y val="-3.8600718875067656E-2"/>
                </c:manualLayout>
              </c:layout>
              <c:tx>
                <c:rich>
                  <a:bodyPr/>
                  <a:lstStyle/>
                  <a:p>
                    <a:r>
                      <a:rPr lang="en-US" sz="2000"/>
                      <a:t>81,29</a:t>
                    </a:r>
                  </a:p>
                </c:rich>
              </c:tx>
              <c:showVal val="1"/>
              <c:showCatName val="1"/>
              <c:extLst>
                <c:ext xmlns:c15="http://schemas.microsoft.com/office/drawing/2012/chart" uri="{CE6537A1-D6FC-4f65-9D91-7224C49458BB}">
                  <c15:layout/>
                </c:ext>
              </c:extLst>
            </c:dLbl>
            <c:delete val="1"/>
            <c:extLst>
              <c:ext xmlns:c15="http://schemas.microsoft.com/office/drawing/2012/chart" uri="{CE6537A1-D6FC-4f65-9D91-7224C49458BB}">
                <c15:showLeaderLines val="0"/>
              </c:ext>
            </c:extLst>
          </c:dLbls>
          <c:cat>
            <c:numRef>
              <c:f>Dados!$B$20:$BT$20</c:f>
              <c:numCache>
                <c:formatCode>ge\r\a\l</c:formatCode>
                <c:ptCount val="7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numCache>
            </c:numRef>
          </c:cat>
          <c:val>
            <c:numRef>
              <c:f>Dados!$B$21:$BT$21</c:f>
              <c:numCache>
                <c:formatCode>ge\r\a\l</c:formatCode>
                <c:ptCount val="71"/>
                <c:pt idx="0">
                  <c:v>62.6</c:v>
                </c:pt>
                <c:pt idx="1">
                  <c:v>63.01</c:v>
                </c:pt>
                <c:pt idx="2">
                  <c:v>63.43</c:v>
                </c:pt>
                <c:pt idx="3">
                  <c:v>63.86</c:v>
                </c:pt>
                <c:pt idx="4">
                  <c:v>64.3</c:v>
                </c:pt>
                <c:pt idx="5">
                  <c:v>64.7</c:v>
                </c:pt>
                <c:pt idx="6">
                  <c:v>65.09</c:v>
                </c:pt>
                <c:pt idx="7">
                  <c:v>65.45</c:v>
                </c:pt>
                <c:pt idx="8">
                  <c:v>65.81</c:v>
                </c:pt>
                <c:pt idx="9">
                  <c:v>66.179999999999978</c:v>
                </c:pt>
                <c:pt idx="10">
                  <c:v>66.569999999999993</c:v>
                </c:pt>
                <c:pt idx="11">
                  <c:v>66.959999999999994</c:v>
                </c:pt>
                <c:pt idx="12">
                  <c:v>67.34</c:v>
                </c:pt>
                <c:pt idx="13">
                  <c:v>67.73</c:v>
                </c:pt>
                <c:pt idx="14">
                  <c:v>68.13</c:v>
                </c:pt>
                <c:pt idx="15">
                  <c:v>68.489999999999995</c:v>
                </c:pt>
                <c:pt idx="16">
                  <c:v>68.849999999999994</c:v>
                </c:pt>
                <c:pt idx="17">
                  <c:v>69.23</c:v>
                </c:pt>
                <c:pt idx="18">
                  <c:v>69.61999999999999</c:v>
                </c:pt>
                <c:pt idx="19">
                  <c:v>70.02</c:v>
                </c:pt>
                <c:pt idx="20">
                  <c:v>70.430000000000007</c:v>
                </c:pt>
                <c:pt idx="21">
                  <c:v>70.709999999999994</c:v>
                </c:pt>
                <c:pt idx="22">
                  <c:v>71</c:v>
                </c:pt>
                <c:pt idx="23">
                  <c:v>71.290000000000006</c:v>
                </c:pt>
                <c:pt idx="24">
                  <c:v>71.59</c:v>
                </c:pt>
                <c:pt idx="25">
                  <c:v>71.88</c:v>
                </c:pt>
                <c:pt idx="26">
                  <c:v>72.179999999999978</c:v>
                </c:pt>
                <c:pt idx="27">
                  <c:v>72.48</c:v>
                </c:pt>
                <c:pt idx="28">
                  <c:v>72.78</c:v>
                </c:pt>
                <c:pt idx="29">
                  <c:v>73.09</c:v>
                </c:pt>
                <c:pt idx="30">
                  <c:v>73.400000000000006</c:v>
                </c:pt>
                <c:pt idx="31">
                  <c:v>73.669999999999987</c:v>
                </c:pt>
                <c:pt idx="32">
                  <c:v>73.95</c:v>
                </c:pt>
                <c:pt idx="33">
                  <c:v>74.23</c:v>
                </c:pt>
                <c:pt idx="34">
                  <c:v>74.510000000000005</c:v>
                </c:pt>
                <c:pt idx="35">
                  <c:v>74.790000000000006</c:v>
                </c:pt>
                <c:pt idx="36">
                  <c:v>75.040000000000006</c:v>
                </c:pt>
                <c:pt idx="37">
                  <c:v>75.290000000000006</c:v>
                </c:pt>
                <c:pt idx="38">
                  <c:v>75.55</c:v>
                </c:pt>
                <c:pt idx="39">
                  <c:v>75.8</c:v>
                </c:pt>
                <c:pt idx="40">
                  <c:v>76.06</c:v>
                </c:pt>
                <c:pt idx="41">
                  <c:v>76.290000000000006</c:v>
                </c:pt>
                <c:pt idx="42">
                  <c:v>76.510000000000005</c:v>
                </c:pt>
                <c:pt idx="43">
                  <c:v>76.739999999999995</c:v>
                </c:pt>
                <c:pt idx="44">
                  <c:v>76.97</c:v>
                </c:pt>
                <c:pt idx="45">
                  <c:v>77.2</c:v>
                </c:pt>
                <c:pt idx="46">
                  <c:v>77.410000000000025</c:v>
                </c:pt>
                <c:pt idx="47">
                  <c:v>77.61</c:v>
                </c:pt>
                <c:pt idx="48">
                  <c:v>77.819999999999993</c:v>
                </c:pt>
                <c:pt idx="49">
                  <c:v>78.02</c:v>
                </c:pt>
                <c:pt idx="50">
                  <c:v>78.23</c:v>
                </c:pt>
                <c:pt idx="51">
                  <c:v>78.410000000000025</c:v>
                </c:pt>
                <c:pt idx="52">
                  <c:v>78.59</c:v>
                </c:pt>
                <c:pt idx="53">
                  <c:v>78.77</c:v>
                </c:pt>
                <c:pt idx="54">
                  <c:v>78.959999999999994</c:v>
                </c:pt>
                <c:pt idx="55">
                  <c:v>79.14</c:v>
                </c:pt>
                <c:pt idx="56">
                  <c:v>79.3</c:v>
                </c:pt>
                <c:pt idx="57">
                  <c:v>79.459999999999994</c:v>
                </c:pt>
                <c:pt idx="58">
                  <c:v>79.61999999999999</c:v>
                </c:pt>
                <c:pt idx="59">
                  <c:v>79.790000000000006</c:v>
                </c:pt>
                <c:pt idx="60">
                  <c:v>79.95</c:v>
                </c:pt>
                <c:pt idx="61">
                  <c:v>80.09</c:v>
                </c:pt>
                <c:pt idx="62">
                  <c:v>80.23</c:v>
                </c:pt>
                <c:pt idx="63">
                  <c:v>80.38</c:v>
                </c:pt>
                <c:pt idx="64">
                  <c:v>80.52</c:v>
                </c:pt>
                <c:pt idx="65">
                  <c:v>80.66</c:v>
                </c:pt>
                <c:pt idx="66">
                  <c:v>80.790000000000006</c:v>
                </c:pt>
                <c:pt idx="67">
                  <c:v>80.910000000000025</c:v>
                </c:pt>
                <c:pt idx="68">
                  <c:v>81.040000000000006</c:v>
                </c:pt>
                <c:pt idx="69">
                  <c:v>81.16</c:v>
                </c:pt>
                <c:pt idx="70">
                  <c:v>81.290000000000006</c:v>
                </c:pt>
              </c:numCache>
            </c:numRef>
          </c:val>
        </c:ser>
        <c:marker val="1"/>
        <c:axId val="256146048"/>
        <c:axId val="261776512"/>
      </c:lineChart>
      <c:dateAx>
        <c:axId val="256146048"/>
        <c:scaling>
          <c:orientation val="minMax"/>
        </c:scaling>
        <c:axPos val="b"/>
        <c:numFmt formatCode="General" sourceLinked="0"/>
        <c:tickLblPos val="nextTo"/>
        <c:crossAx val="261776512"/>
        <c:crosses val="autoZero"/>
        <c:auto val="1"/>
        <c:lblOffset val="100"/>
        <c:baseTimeUnit val="days"/>
      </c:dateAx>
      <c:valAx>
        <c:axId val="261776512"/>
        <c:scaling>
          <c:orientation val="minMax"/>
          <c:min val="60"/>
        </c:scaling>
        <c:axPos val="l"/>
        <c:majorGridlines/>
        <c:numFmt formatCode="General" sourceLinked="0"/>
        <c:tickLblPos val="nextTo"/>
        <c:crossAx val="256146048"/>
        <c:crosses val="autoZero"/>
        <c:crossBetween val="between"/>
      </c:valAx>
      <c:spPr>
        <a:noFill/>
        <a:ln w="25400">
          <a:noFill/>
        </a:ln>
      </c:spPr>
    </c:plotArea>
    <c:plotVisOnly val="1"/>
    <c:dispBlanksAs val="zero"/>
  </c:chart>
  <c:spPr>
    <a:noFill/>
    <a:ln>
      <a:noFill/>
    </a:ln>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plotArea>
      <c:layout>
        <c:manualLayout>
          <c:layoutTarget val="inner"/>
          <c:xMode val="edge"/>
          <c:yMode val="edge"/>
          <c:x val="8.1710392579998764E-2"/>
          <c:y val="3.793994047385113E-2"/>
          <c:w val="0.90550448567758068"/>
          <c:h val="0.78743050204711817"/>
        </c:manualLayout>
      </c:layout>
      <c:barChart>
        <c:barDir val="col"/>
        <c:grouping val="clustered"/>
        <c:ser>
          <c:idx val="0"/>
          <c:order val="0"/>
          <c:dPt>
            <c:idx val="22"/>
            <c:spPr>
              <a:solidFill>
                <a:schemeClr val="accent2"/>
              </a:solidFill>
              <a:ln>
                <a:solidFill>
                  <a:schemeClr val="accent2"/>
                </a:solidFill>
              </a:ln>
            </c:spPr>
          </c:dPt>
          <c:dPt>
            <c:idx val="58"/>
            <c:spPr>
              <a:solidFill>
                <a:schemeClr val="accent2"/>
              </a:solidFill>
              <a:ln>
                <a:solidFill>
                  <a:schemeClr val="accent2"/>
                </a:solidFill>
              </a:ln>
            </c:spPr>
          </c:dPt>
          <c:dLbls>
            <c:dLbl>
              <c:idx val="22"/>
              <c:layout/>
              <c:tx>
                <c:rich>
                  <a:bodyPr/>
                  <a:lstStyle/>
                  <a:p>
                    <a:r>
                      <a:rPr lang="en-US" dirty="0" smtClean="0"/>
                      <a:t>0,111%</a:t>
                    </a:r>
                    <a:endParaRPr lang="en-US" dirty="0"/>
                  </a:p>
                </c:rich>
              </c:tx>
              <c:showVal val="1"/>
              <c:extLst>
                <c:ext xmlns:c15="http://schemas.microsoft.com/office/drawing/2012/chart" uri="{CE6537A1-D6FC-4f65-9D91-7224C49458BB}">
                  <c15:layout/>
                </c:ext>
              </c:extLst>
            </c:dLbl>
            <c:dLbl>
              <c:idx val="58"/>
              <c:layout/>
              <c:tx>
                <c:rich>
                  <a:bodyPr/>
                  <a:lstStyle/>
                  <a:p>
                    <a:r>
                      <a:rPr lang="en-US" dirty="0" smtClean="0"/>
                      <a:t>-0,393%</a:t>
                    </a:r>
                    <a:endParaRPr lang="en-US" dirty="0"/>
                  </a:p>
                </c:rich>
              </c:tx>
              <c:showVal val="1"/>
              <c:extLst>
                <c:ext xmlns:c15="http://schemas.microsoft.com/office/drawing/2012/chart" uri="{CE6537A1-D6FC-4f65-9D91-7224C49458BB}">
                  <c15:layout/>
                </c:ext>
              </c:extLst>
            </c:dLbl>
            <c:delete val="1"/>
            <c:extLst>
              <c:ext xmlns:c15="http://schemas.microsoft.com/office/drawing/2012/chart" uri="{CE6537A1-D6FC-4f65-9D91-7224C49458BB}">
                <c15:showLeaderLines val="0"/>
              </c:ext>
            </c:extLst>
          </c:dLbls>
          <c:cat>
            <c:numRef>
              <c:f>'MODELO 8,5%'!$D$85:$BJ$85</c:f>
              <c:numCache>
                <c:formatCode>ge\r\a\l</c:formatCode>
                <c:ptCount val="5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pt idx="41">
                  <c:v>2053</c:v>
                </c:pt>
                <c:pt idx="42">
                  <c:v>2054</c:v>
                </c:pt>
                <c:pt idx="43">
                  <c:v>2055</c:v>
                </c:pt>
                <c:pt idx="44">
                  <c:v>2056</c:v>
                </c:pt>
                <c:pt idx="45">
                  <c:v>2057</c:v>
                </c:pt>
                <c:pt idx="46">
                  <c:v>2058</c:v>
                </c:pt>
                <c:pt idx="47">
                  <c:v>2059</c:v>
                </c:pt>
                <c:pt idx="48">
                  <c:v>2060</c:v>
                </c:pt>
                <c:pt idx="49">
                  <c:v>2061</c:v>
                </c:pt>
                <c:pt idx="50">
                  <c:v>2062</c:v>
                </c:pt>
                <c:pt idx="51">
                  <c:v>2063</c:v>
                </c:pt>
                <c:pt idx="52">
                  <c:v>2064</c:v>
                </c:pt>
                <c:pt idx="53">
                  <c:v>2065</c:v>
                </c:pt>
                <c:pt idx="54">
                  <c:v>2066</c:v>
                </c:pt>
                <c:pt idx="55">
                  <c:v>2067</c:v>
                </c:pt>
                <c:pt idx="56">
                  <c:v>2068</c:v>
                </c:pt>
                <c:pt idx="57">
                  <c:v>2069</c:v>
                </c:pt>
                <c:pt idx="58">
                  <c:v>2070</c:v>
                </c:pt>
              </c:numCache>
            </c:numRef>
          </c:cat>
          <c:val>
            <c:numRef>
              <c:f>'MODELO 8,5%'!$D$105:$BJ$105</c:f>
              <c:numCache>
                <c:formatCode>#.000%</c:formatCode>
                <c:ptCount val="59"/>
                <c:pt idx="0">
                  <c:v>3.4075743024210093E-5</c:v>
                </c:pt>
                <c:pt idx="1">
                  <c:v>6.8163241981722343E-5</c:v>
                </c:pt>
                <c:pt idx="2">
                  <c:v>1.0228480170150749E-4</c:v>
                </c:pt>
                <c:pt idx="3">
                  <c:v>1.3649685894099502E-4</c:v>
                </c:pt>
                <c:pt idx="4">
                  <c:v>1.7092921241318047E-4</c:v>
                </c:pt>
                <c:pt idx="5">
                  <c:v>2.0585231483794545E-4</c:v>
                </c:pt>
                <c:pt idx="6">
                  <c:v>2.4177434594791549E-4</c:v>
                </c:pt>
                <c:pt idx="7">
                  <c:v>2.7955055782069317E-4</c:v>
                </c:pt>
                <c:pt idx="8">
                  <c:v>3.2045644677370353E-4</c:v>
                </c:pt>
                <c:pt idx="9">
                  <c:v>3.661468829000999E-4</c:v>
                </c:pt>
                <c:pt idx="10">
                  <c:v>4.1842245254967986E-4</c:v>
                </c:pt>
                <c:pt idx="11">
                  <c:v>4.7877920554994981E-4</c:v>
                </c:pt>
                <c:pt idx="12">
                  <c:v>5.4782912456876514E-4</c:v>
                </c:pt>
                <c:pt idx="13">
                  <c:v>6.2479831066539031E-4</c:v>
                </c:pt>
                <c:pt idx="14">
                  <c:v>7.0735553463403529E-4</c:v>
                </c:pt>
                <c:pt idx="15">
                  <c:v>7.9193275016848318E-4</c:v>
                </c:pt>
                <c:pt idx="16">
                  <c:v>8.7448997413712079E-4</c:v>
                </c:pt>
                <c:pt idx="17">
                  <c:v>9.4623083819617962E-4</c:v>
                </c:pt>
                <c:pt idx="18">
                  <c:v>1.0048193126141838E-3</c:v>
                </c:pt>
                <c:pt idx="19">
                  <c:v>1.0494684906289299E-3</c:v>
                </c:pt>
                <c:pt idx="20">
                  <c:v>1.0807575190715378E-3</c:v>
                </c:pt>
                <c:pt idx="21">
                  <c:v>1.1001054972945561E-3</c:v>
                </c:pt>
                <c:pt idx="22">
                  <c:v>1.1091461135899709E-3</c:v>
                </c:pt>
                <c:pt idx="23">
                  <c:v>1.10920016325075E-3</c:v>
                </c:pt>
                <c:pt idx="24">
                  <c:v>1.100927657417832E-3</c:v>
                </c:pt>
                <c:pt idx="25">
                  <c:v>1.084143041875071E-3</c:v>
                </c:pt>
                <c:pt idx="26">
                  <c:v>1.0577440414773209E-3</c:v>
                </c:pt>
                <c:pt idx="27">
                  <c:v>1.0197298112354838E-3</c:v>
                </c:pt>
                <c:pt idx="28">
                  <c:v>9.6732590407346442E-4</c:v>
                </c:pt>
                <c:pt idx="29">
                  <c:v>8.972492194051165E-4</c:v>
                </c:pt>
                <c:pt idx="30">
                  <c:v>8.0897667974141104E-4</c:v>
                </c:pt>
                <c:pt idx="31">
                  <c:v>6.9952415738965738E-4</c:v>
                </c:pt>
                <c:pt idx="32">
                  <c:v>5.6678044256656338E-4</c:v>
                </c:pt>
                <c:pt idx="33">
                  <c:v>4.0983835098989176E-4</c:v>
                </c:pt>
                <c:pt idx="34">
                  <c:v>2.3182592225771452E-4</c:v>
                </c:pt>
                <c:pt idx="35">
                  <c:v>3.3721436321898362E-5</c:v>
                </c:pt>
                <c:pt idx="36">
                  <c:v>-1.8206846067106883E-4</c:v>
                </c:pt>
                <c:pt idx="37">
                  <c:v>-4.1250938917051523E-4</c:v>
                </c:pt>
                <c:pt idx="38">
                  <c:v>-6.542040320511647E-4</c:v>
                </c:pt>
                <c:pt idx="39">
                  <c:v>-9.0119958959993234E-4</c:v>
                </c:pt>
                <c:pt idx="40">
                  <c:v>-1.1521848356716353E-3</c:v>
                </c:pt>
                <c:pt idx="41">
                  <c:v>-1.4142472709989741E-3</c:v>
                </c:pt>
                <c:pt idx="42">
                  <c:v>-1.6700226221652065E-3</c:v>
                </c:pt>
                <c:pt idx="43">
                  <c:v>-1.9188061565245382E-3</c:v>
                </c:pt>
                <c:pt idx="44">
                  <c:v>-2.1573345468137123E-3</c:v>
                </c:pt>
                <c:pt idx="45">
                  <c:v>-2.3828451998929977E-3</c:v>
                </c:pt>
                <c:pt idx="46">
                  <c:v>-2.6113056750706552E-3</c:v>
                </c:pt>
                <c:pt idx="47">
                  <c:v>-2.8157948340159092E-3</c:v>
                </c:pt>
                <c:pt idx="48">
                  <c:v>-2.9982962055164503E-3</c:v>
                </c:pt>
                <c:pt idx="49">
                  <c:v>-3.1593047177493972E-3</c:v>
                </c:pt>
                <c:pt idx="50">
                  <c:v>-3.3000766604760054E-3</c:v>
                </c:pt>
                <c:pt idx="51">
                  <c:v>-3.4223739236919452E-3</c:v>
                </c:pt>
                <c:pt idx="52">
                  <c:v>-3.5254208791149991E-3</c:v>
                </c:pt>
                <c:pt idx="53">
                  <c:v>-3.6141756060548052E-3</c:v>
                </c:pt>
                <c:pt idx="54">
                  <c:v>-3.6904349600584883E-3</c:v>
                </c:pt>
                <c:pt idx="55">
                  <c:v>-3.7553857185156489E-3</c:v>
                </c:pt>
                <c:pt idx="56">
                  <c:v>-3.8121693514097791E-3</c:v>
                </c:pt>
                <c:pt idx="57">
                  <c:v>-3.8689529843039258E-3</c:v>
                </c:pt>
                <c:pt idx="58">
                  <c:v>-3.9257366171980912E-3</c:v>
                </c:pt>
              </c:numCache>
            </c:numRef>
          </c:val>
        </c:ser>
        <c:axId val="231978112"/>
        <c:axId val="266306688"/>
      </c:barChart>
      <c:dateAx>
        <c:axId val="231978112"/>
        <c:scaling>
          <c:orientation val="minMax"/>
        </c:scaling>
        <c:axPos val="b"/>
        <c:numFmt formatCode="ge\r\a\l" sourceLinked="1"/>
        <c:tickLblPos val="low"/>
        <c:txPr>
          <a:bodyPr/>
          <a:lstStyle/>
          <a:p>
            <a:pPr>
              <a:defRPr sz="1200"/>
            </a:pPr>
            <a:endParaRPr lang="pt-BR"/>
          </a:p>
        </c:txPr>
        <c:crossAx val="266306688"/>
        <c:crosses val="autoZero"/>
        <c:auto val="1"/>
        <c:lblOffset val="100"/>
        <c:baseTimeUnit val="days"/>
      </c:dateAx>
      <c:valAx>
        <c:axId val="266306688"/>
        <c:scaling>
          <c:orientation val="minMax"/>
        </c:scaling>
        <c:axPos val="l"/>
        <c:numFmt formatCode="#.000%" sourceLinked="1"/>
        <c:tickLblPos val="nextTo"/>
        <c:txPr>
          <a:bodyPr/>
          <a:lstStyle/>
          <a:p>
            <a:pPr>
              <a:defRPr sz="1200"/>
            </a:pPr>
            <a:endParaRPr lang="pt-BR"/>
          </a:p>
        </c:txPr>
        <c:crossAx val="231978112"/>
        <c:crosses val="autoZero"/>
        <c:crossBetween val="between"/>
      </c:valAx>
    </c:plotArea>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35B6D-F988-4791-BAB6-6674100AE7C8}" type="doc">
      <dgm:prSet loTypeId="urn:microsoft.com/office/officeart/2005/8/layout/chevron1" loCatId="process" qsTypeId="urn:microsoft.com/office/officeart/2005/8/quickstyle/simple1" qsCatId="simple" csTypeId="urn:microsoft.com/office/officeart/2005/8/colors/accent1_2" csCatId="accent1" phldr="1"/>
      <dgm:spPr/>
    </dgm:pt>
    <dgm:pt modelId="{A5E1FF99-5C9C-4ACB-8915-0385C385D81A}">
      <dgm:prSet phldrT="[Texto]"/>
      <dgm:spPr/>
      <dgm:t>
        <a:bodyPr/>
        <a:lstStyle/>
        <a:p>
          <a:r>
            <a:rPr lang="pt-BR" dirty="0" smtClean="0"/>
            <a:t>PASSADO</a:t>
          </a:r>
          <a:endParaRPr lang="pt-BR" dirty="0"/>
        </a:p>
      </dgm:t>
    </dgm:pt>
    <dgm:pt modelId="{1B14FDA2-0D11-4D89-8898-11B981F3F2A1}" type="parTrans" cxnId="{D7200709-359F-4409-BB1E-4206BC3A57B0}">
      <dgm:prSet/>
      <dgm:spPr/>
      <dgm:t>
        <a:bodyPr/>
        <a:lstStyle/>
        <a:p>
          <a:endParaRPr lang="pt-BR"/>
        </a:p>
      </dgm:t>
    </dgm:pt>
    <dgm:pt modelId="{397DE843-98D5-460E-9B09-2CC32866A564}" type="sibTrans" cxnId="{D7200709-359F-4409-BB1E-4206BC3A57B0}">
      <dgm:prSet/>
      <dgm:spPr/>
      <dgm:t>
        <a:bodyPr/>
        <a:lstStyle/>
        <a:p>
          <a:endParaRPr lang="pt-BR"/>
        </a:p>
      </dgm:t>
    </dgm:pt>
    <dgm:pt modelId="{71D504F0-642E-435F-828A-CA211FA7B7E1}">
      <dgm:prSet phldrT="[Texto]"/>
      <dgm:spPr/>
      <dgm:t>
        <a:bodyPr/>
        <a:lstStyle/>
        <a:p>
          <a:r>
            <a:rPr lang="pt-BR" dirty="0" smtClean="0"/>
            <a:t>PRESENTE</a:t>
          </a:r>
          <a:endParaRPr lang="pt-BR" dirty="0"/>
        </a:p>
      </dgm:t>
    </dgm:pt>
    <dgm:pt modelId="{19EE7F64-F969-4384-A0F1-14A94148A679}" type="parTrans" cxnId="{0C5B277A-B200-4CA2-AF6E-E820295EA145}">
      <dgm:prSet/>
      <dgm:spPr/>
      <dgm:t>
        <a:bodyPr/>
        <a:lstStyle/>
        <a:p>
          <a:endParaRPr lang="pt-BR"/>
        </a:p>
      </dgm:t>
    </dgm:pt>
    <dgm:pt modelId="{F76B1E8B-1EA3-44D3-8A05-E6AA87FD84B5}" type="sibTrans" cxnId="{0C5B277A-B200-4CA2-AF6E-E820295EA145}">
      <dgm:prSet/>
      <dgm:spPr/>
      <dgm:t>
        <a:bodyPr/>
        <a:lstStyle/>
        <a:p>
          <a:endParaRPr lang="pt-BR"/>
        </a:p>
      </dgm:t>
    </dgm:pt>
    <dgm:pt modelId="{3F02EE7E-1516-40D2-91DB-6A14A78D1C9C}">
      <dgm:prSet phldrT="[Texto]"/>
      <dgm:spPr/>
      <dgm:t>
        <a:bodyPr/>
        <a:lstStyle/>
        <a:p>
          <a:r>
            <a:rPr lang="pt-BR" dirty="0" smtClean="0"/>
            <a:t>FUTURO</a:t>
          </a:r>
          <a:endParaRPr lang="pt-BR" dirty="0"/>
        </a:p>
      </dgm:t>
    </dgm:pt>
    <dgm:pt modelId="{9F830AEE-A39E-48A7-8335-AEA670FA5227}" type="parTrans" cxnId="{90386E50-A41B-4880-8B02-5099933E6CA0}">
      <dgm:prSet/>
      <dgm:spPr/>
      <dgm:t>
        <a:bodyPr/>
        <a:lstStyle/>
        <a:p>
          <a:endParaRPr lang="pt-BR"/>
        </a:p>
      </dgm:t>
    </dgm:pt>
    <dgm:pt modelId="{621295DC-5EB2-4C7F-BA76-EBCD29BCE9CE}" type="sibTrans" cxnId="{90386E50-A41B-4880-8B02-5099933E6CA0}">
      <dgm:prSet/>
      <dgm:spPr/>
      <dgm:t>
        <a:bodyPr/>
        <a:lstStyle/>
        <a:p>
          <a:endParaRPr lang="pt-BR"/>
        </a:p>
      </dgm:t>
    </dgm:pt>
    <dgm:pt modelId="{64CCBA08-5D22-4AE6-80E4-C3C6DCDEA50C}" type="pres">
      <dgm:prSet presAssocID="{AAC35B6D-F988-4791-BAB6-6674100AE7C8}" presName="Name0" presStyleCnt="0">
        <dgm:presLayoutVars>
          <dgm:dir/>
          <dgm:animLvl val="lvl"/>
          <dgm:resizeHandles val="exact"/>
        </dgm:presLayoutVars>
      </dgm:prSet>
      <dgm:spPr/>
    </dgm:pt>
    <dgm:pt modelId="{BED73E08-0F9D-4327-A384-EA05AD632D2D}" type="pres">
      <dgm:prSet presAssocID="{A5E1FF99-5C9C-4ACB-8915-0385C385D81A}" presName="parTxOnly" presStyleLbl="node1" presStyleIdx="0" presStyleCnt="3" custLinFactNeighborX="-24766">
        <dgm:presLayoutVars>
          <dgm:chMax val="0"/>
          <dgm:chPref val="0"/>
          <dgm:bulletEnabled val="1"/>
        </dgm:presLayoutVars>
      </dgm:prSet>
      <dgm:spPr/>
      <dgm:t>
        <a:bodyPr/>
        <a:lstStyle/>
        <a:p>
          <a:endParaRPr lang="pt-BR"/>
        </a:p>
      </dgm:t>
    </dgm:pt>
    <dgm:pt modelId="{345181D9-974F-4520-B840-9D57885AB0F4}" type="pres">
      <dgm:prSet presAssocID="{397DE843-98D5-460E-9B09-2CC32866A564}" presName="parTxOnlySpace" presStyleCnt="0"/>
      <dgm:spPr/>
    </dgm:pt>
    <dgm:pt modelId="{69942BC5-4AB2-4EA3-AFE5-D0661FF4D47D}" type="pres">
      <dgm:prSet presAssocID="{71D504F0-642E-435F-828A-CA211FA7B7E1}" presName="parTxOnly" presStyleLbl="node1" presStyleIdx="1" presStyleCnt="3">
        <dgm:presLayoutVars>
          <dgm:chMax val="0"/>
          <dgm:chPref val="0"/>
          <dgm:bulletEnabled val="1"/>
        </dgm:presLayoutVars>
      </dgm:prSet>
      <dgm:spPr/>
      <dgm:t>
        <a:bodyPr/>
        <a:lstStyle/>
        <a:p>
          <a:endParaRPr lang="pt-BR"/>
        </a:p>
      </dgm:t>
    </dgm:pt>
    <dgm:pt modelId="{155446ED-BF3F-4015-8890-2A6FEB929D93}" type="pres">
      <dgm:prSet presAssocID="{F76B1E8B-1EA3-44D3-8A05-E6AA87FD84B5}" presName="parTxOnlySpace" presStyleCnt="0"/>
      <dgm:spPr/>
    </dgm:pt>
    <dgm:pt modelId="{1BB3AF5C-48EA-488B-A5ED-99D321BEE4CB}" type="pres">
      <dgm:prSet presAssocID="{3F02EE7E-1516-40D2-91DB-6A14A78D1C9C}" presName="parTxOnly" presStyleLbl="node1" presStyleIdx="2" presStyleCnt="3">
        <dgm:presLayoutVars>
          <dgm:chMax val="0"/>
          <dgm:chPref val="0"/>
          <dgm:bulletEnabled val="1"/>
        </dgm:presLayoutVars>
      </dgm:prSet>
      <dgm:spPr/>
      <dgm:t>
        <a:bodyPr/>
        <a:lstStyle/>
        <a:p>
          <a:endParaRPr lang="pt-BR"/>
        </a:p>
      </dgm:t>
    </dgm:pt>
  </dgm:ptLst>
  <dgm:cxnLst>
    <dgm:cxn modelId="{7AC50A65-66AD-42A5-BFA2-C4B9C4895108}" type="presOf" srcId="{3F02EE7E-1516-40D2-91DB-6A14A78D1C9C}" destId="{1BB3AF5C-48EA-488B-A5ED-99D321BEE4CB}" srcOrd="0" destOrd="0" presId="urn:microsoft.com/office/officeart/2005/8/layout/chevron1"/>
    <dgm:cxn modelId="{0C5B277A-B200-4CA2-AF6E-E820295EA145}" srcId="{AAC35B6D-F988-4791-BAB6-6674100AE7C8}" destId="{71D504F0-642E-435F-828A-CA211FA7B7E1}" srcOrd="1" destOrd="0" parTransId="{19EE7F64-F969-4384-A0F1-14A94148A679}" sibTransId="{F76B1E8B-1EA3-44D3-8A05-E6AA87FD84B5}"/>
    <dgm:cxn modelId="{D7200709-359F-4409-BB1E-4206BC3A57B0}" srcId="{AAC35B6D-F988-4791-BAB6-6674100AE7C8}" destId="{A5E1FF99-5C9C-4ACB-8915-0385C385D81A}" srcOrd="0" destOrd="0" parTransId="{1B14FDA2-0D11-4D89-8898-11B981F3F2A1}" sibTransId="{397DE843-98D5-460E-9B09-2CC32866A564}"/>
    <dgm:cxn modelId="{51099F2B-33AF-4038-81A0-15A5D77CD178}" type="presOf" srcId="{A5E1FF99-5C9C-4ACB-8915-0385C385D81A}" destId="{BED73E08-0F9D-4327-A384-EA05AD632D2D}" srcOrd="0" destOrd="0" presId="urn:microsoft.com/office/officeart/2005/8/layout/chevron1"/>
    <dgm:cxn modelId="{CB0D7DC6-860C-42AF-A1B2-9BB07CC2B130}" type="presOf" srcId="{AAC35B6D-F988-4791-BAB6-6674100AE7C8}" destId="{64CCBA08-5D22-4AE6-80E4-C3C6DCDEA50C}" srcOrd="0" destOrd="0" presId="urn:microsoft.com/office/officeart/2005/8/layout/chevron1"/>
    <dgm:cxn modelId="{F03BF22D-870E-496C-9FA9-FA2B7AE8C1C1}" type="presOf" srcId="{71D504F0-642E-435F-828A-CA211FA7B7E1}" destId="{69942BC5-4AB2-4EA3-AFE5-D0661FF4D47D}" srcOrd="0" destOrd="0" presId="urn:microsoft.com/office/officeart/2005/8/layout/chevron1"/>
    <dgm:cxn modelId="{90386E50-A41B-4880-8B02-5099933E6CA0}" srcId="{AAC35B6D-F988-4791-BAB6-6674100AE7C8}" destId="{3F02EE7E-1516-40D2-91DB-6A14A78D1C9C}" srcOrd="2" destOrd="0" parTransId="{9F830AEE-A39E-48A7-8335-AEA670FA5227}" sibTransId="{621295DC-5EB2-4C7F-BA76-EBCD29BCE9CE}"/>
    <dgm:cxn modelId="{20AB420D-AA19-49B3-BF83-7AC3BDE31069}" type="presParOf" srcId="{64CCBA08-5D22-4AE6-80E4-C3C6DCDEA50C}" destId="{BED73E08-0F9D-4327-A384-EA05AD632D2D}" srcOrd="0" destOrd="0" presId="urn:microsoft.com/office/officeart/2005/8/layout/chevron1"/>
    <dgm:cxn modelId="{B97963D8-5FEC-4C9A-B453-C5C95B657CF1}" type="presParOf" srcId="{64CCBA08-5D22-4AE6-80E4-C3C6DCDEA50C}" destId="{345181D9-974F-4520-B840-9D57885AB0F4}" srcOrd="1" destOrd="0" presId="urn:microsoft.com/office/officeart/2005/8/layout/chevron1"/>
    <dgm:cxn modelId="{B64A9E58-04AE-457E-8A1F-A4553C4801BD}" type="presParOf" srcId="{64CCBA08-5D22-4AE6-80E4-C3C6DCDEA50C}" destId="{69942BC5-4AB2-4EA3-AFE5-D0661FF4D47D}" srcOrd="2" destOrd="0" presId="urn:microsoft.com/office/officeart/2005/8/layout/chevron1"/>
    <dgm:cxn modelId="{5A65EB79-D478-41FA-8CCF-9740B4520027}" type="presParOf" srcId="{64CCBA08-5D22-4AE6-80E4-C3C6DCDEA50C}" destId="{155446ED-BF3F-4015-8890-2A6FEB929D93}" srcOrd="3" destOrd="0" presId="urn:microsoft.com/office/officeart/2005/8/layout/chevron1"/>
    <dgm:cxn modelId="{BBC42E55-4486-42F6-926C-44B734DEFDD4}" type="presParOf" srcId="{64CCBA08-5D22-4AE6-80E4-C3C6DCDEA50C}" destId="{1BB3AF5C-48EA-488B-A5ED-99D321BEE4CB}"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D73E08-0F9D-4327-A384-EA05AD632D2D}">
      <dsp:nvSpPr>
        <dsp:cNvPr id="0" name=""/>
        <dsp:cNvSpPr/>
      </dsp:nvSpPr>
      <dsp:spPr>
        <a:xfrm>
          <a:off x="0" y="1430571"/>
          <a:ext cx="3007142" cy="120285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pt-BR" sz="2600" kern="1200" dirty="0" smtClean="0"/>
            <a:t>PASSADO</a:t>
          </a:r>
          <a:endParaRPr lang="pt-BR" sz="2600" kern="1200" dirty="0"/>
        </a:p>
      </dsp:txBody>
      <dsp:txXfrm>
        <a:off x="0" y="1430571"/>
        <a:ext cx="3007142" cy="1202857"/>
      </dsp:txXfrm>
    </dsp:sp>
    <dsp:sp modelId="{69942BC5-4AB2-4EA3-AFE5-D0661FF4D47D}">
      <dsp:nvSpPr>
        <dsp:cNvPr id="0" name=""/>
        <dsp:cNvSpPr/>
      </dsp:nvSpPr>
      <dsp:spPr>
        <a:xfrm>
          <a:off x="2708896" y="1430571"/>
          <a:ext cx="3007142" cy="120285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pt-BR" sz="2600" kern="1200" dirty="0" smtClean="0"/>
            <a:t>PRESENTE</a:t>
          </a:r>
          <a:endParaRPr lang="pt-BR" sz="2600" kern="1200" dirty="0"/>
        </a:p>
      </dsp:txBody>
      <dsp:txXfrm>
        <a:off x="2708896" y="1430571"/>
        <a:ext cx="3007142" cy="1202857"/>
      </dsp:txXfrm>
    </dsp:sp>
    <dsp:sp modelId="{1BB3AF5C-48EA-488B-A5ED-99D321BEE4CB}">
      <dsp:nvSpPr>
        <dsp:cNvPr id="0" name=""/>
        <dsp:cNvSpPr/>
      </dsp:nvSpPr>
      <dsp:spPr>
        <a:xfrm>
          <a:off x="5415325" y="1430571"/>
          <a:ext cx="3007142" cy="120285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pt-BR" sz="2600" kern="1200" dirty="0" smtClean="0"/>
            <a:t>FUTURO</a:t>
          </a:r>
          <a:endParaRPr lang="pt-BR" sz="2600" kern="1200" dirty="0"/>
        </a:p>
      </dsp:txBody>
      <dsp:txXfrm>
        <a:off x="5415325" y="1430571"/>
        <a:ext cx="3007142" cy="12028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0.11348</cdr:x>
      <cdr:y>0.84788</cdr:y>
    </cdr:from>
    <cdr:to>
      <cdr:x>0.20833</cdr:x>
      <cdr:y>1</cdr:y>
    </cdr:to>
    <cdr:sp macro="" textlink="">
      <cdr:nvSpPr>
        <cdr:cNvPr id="3" name="CaixaDeTexto 2"/>
        <cdr:cNvSpPr txBox="1"/>
      </cdr:nvSpPr>
      <cdr:spPr>
        <a:xfrm xmlns:a="http://schemas.openxmlformats.org/drawingml/2006/main">
          <a:off x="1094088" y="558628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a:p>
      </cdr:txBody>
    </cdr:sp>
  </cdr:relSizeAnchor>
  <cdr:relSizeAnchor xmlns:cdr="http://schemas.openxmlformats.org/drawingml/2006/chartDrawing">
    <cdr:from>
      <cdr:x>0.05474</cdr:x>
      <cdr:y>0.91863</cdr:y>
    </cdr:from>
    <cdr:to>
      <cdr:x>0.76903</cdr:x>
      <cdr:y>1</cdr:y>
    </cdr:to>
    <cdr:sp macro="" textlink="">
      <cdr:nvSpPr>
        <cdr:cNvPr id="4" name="CaixaDeTexto 3"/>
        <cdr:cNvSpPr txBox="1"/>
      </cdr:nvSpPr>
      <cdr:spPr>
        <a:xfrm xmlns:a="http://schemas.openxmlformats.org/drawingml/2006/main">
          <a:off x="527736" y="5521925"/>
          <a:ext cx="6886318" cy="4891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200">
              <a:effectLst/>
              <a:latin typeface="+mn-lt"/>
              <a:ea typeface="+mn-ea"/>
              <a:cs typeface="+mn-cs"/>
            </a:rPr>
            <a:t>Fonte.: IBGE, Projeção da População do Brasil por Sexo e Idade para o Período 1980-2050 - Revisão 2008.</a:t>
          </a:r>
          <a:endParaRPr lang="pt-BR" sz="1200">
            <a:effectLst/>
          </a:endParaRPr>
        </a:p>
        <a:p xmlns:a="http://schemas.openxmlformats.org/drawingml/2006/main">
          <a:endParaRPr lang="pt-BR" sz="1100"/>
        </a:p>
      </cdr:txBody>
    </cdr:sp>
  </cdr:relSizeAnchor>
  <cdr:relSizeAnchor xmlns:cdr="http://schemas.openxmlformats.org/drawingml/2006/chartDrawing">
    <cdr:from>
      <cdr:x>0.18349</cdr:x>
      <cdr:y>0.4082</cdr:y>
    </cdr:from>
    <cdr:to>
      <cdr:x>0.18349</cdr:x>
      <cdr:y>0.82623</cdr:y>
    </cdr:to>
    <cdr:cxnSp macro="">
      <cdr:nvCxnSpPr>
        <cdr:cNvPr id="5" name="Conector reto 4"/>
        <cdr:cNvCxnSpPr/>
      </cdr:nvCxnSpPr>
      <cdr:spPr>
        <a:xfrm xmlns:a="http://schemas.openxmlformats.org/drawingml/2006/main" flipV="1">
          <a:off x="1767526" y="2445077"/>
          <a:ext cx="0" cy="250399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0.50561</cdr:x>
      <cdr:y>0.58197</cdr:y>
    </cdr:from>
    <cdr:to>
      <cdr:x>0.5068</cdr:x>
      <cdr:y>0.83307</cdr:y>
    </cdr:to>
    <cdr:cxnSp macro="">
      <cdr:nvCxnSpPr>
        <cdr:cNvPr id="6" name="Conector reto 5"/>
        <cdr:cNvCxnSpPr/>
      </cdr:nvCxnSpPr>
      <cdr:spPr>
        <a:xfrm xmlns:a="http://schemas.openxmlformats.org/drawingml/2006/main" flipH="1" flipV="1">
          <a:off x="4870515" y="3485954"/>
          <a:ext cx="11522" cy="15041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0.39773</cdr:x>
      <cdr:y>0.53443</cdr:y>
    </cdr:from>
    <cdr:to>
      <cdr:x>0.39857</cdr:x>
      <cdr:y>0.83471</cdr:y>
    </cdr:to>
    <cdr:cxnSp macro="">
      <cdr:nvCxnSpPr>
        <cdr:cNvPr id="7" name="Conector reto 6"/>
        <cdr:cNvCxnSpPr/>
      </cdr:nvCxnSpPr>
      <cdr:spPr>
        <a:xfrm xmlns:a="http://schemas.openxmlformats.org/drawingml/2006/main" flipV="1">
          <a:off x="3831342" y="3201186"/>
          <a:ext cx="8117" cy="179868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0.02311</cdr:x>
      <cdr:y>0.8842</cdr:y>
    </cdr:from>
    <cdr:to>
      <cdr:x>0.94915</cdr:x>
      <cdr:y>0.97105</cdr:y>
    </cdr:to>
    <cdr:sp macro="" textlink="">
      <cdr:nvSpPr>
        <cdr:cNvPr id="2" name="CaixaDeTexto 1"/>
        <cdr:cNvSpPr txBox="1"/>
      </cdr:nvSpPr>
      <cdr:spPr>
        <a:xfrm xmlns:a="http://schemas.openxmlformats.org/drawingml/2006/main">
          <a:off x="142874" y="3490913"/>
          <a:ext cx="5724525" cy="3428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200" u="none" dirty="0">
              <a:solidFill>
                <a:schemeClr val="tx1"/>
              </a:solidFill>
            </a:rPr>
            <a:t>Fonte.: </a:t>
          </a:r>
          <a:r>
            <a:rPr lang="pt-BR" sz="1200" u="none" dirty="0">
              <a:solidFill>
                <a:schemeClr val="tx1"/>
              </a:solidFill>
              <a:effectLst/>
            </a:rPr>
            <a:t>IBGE, Projeção da População do Brasil por Sexo e Idade para o Período 1980-2050 - Revisão 2008.</a:t>
          </a:r>
          <a:endParaRPr lang="pt-BR" sz="1200" u="none" dirty="0">
            <a:solidFill>
              <a:schemeClr val="tx1"/>
            </a:solidFill>
          </a:endParaRPr>
        </a:p>
      </cdr:txBody>
    </cdr:sp>
  </cdr:relSizeAnchor>
  <cdr:relSizeAnchor xmlns:cdr="http://schemas.openxmlformats.org/drawingml/2006/chartDrawing">
    <cdr:from>
      <cdr:x>0.19266</cdr:x>
      <cdr:y>0.57213</cdr:y>
    </cdr:from>
    <cdr:to>
      <cdr:x>0.19266</cdr:x>
      <cdr:y>0.72787</cdr:y>
    </cdr:to>
    <cdr:cxnSp macro="">
      <cdr:nvCxnSpPr>
        <cdr:cNvPr id="4" name="Conector reto 3"/>
        <cdr:cNvCxnSpPr/>
      </cdr:nvCxnSpPr>
      <cdr:spPr>
        <a:xfrm xmlns:a="http://schemas.openxmlformats.org/drawingml/2006/main">
          <a:off x="1855902" y="3427036"/>
          <a:ext cx="0" cy="93286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0.50968</cdr:x>
      <cdr:y>0.38361</cdr:y>
    </cdr:from>
    <cdr:to>
      <cdr:x>0.51088</cdr:x>
      <cdr:y>0.7216</cdr:y>
    </cdr:to>
    <cdr:cxnSp macro="">
      <cdr:nvCxnSpPr>
        <cdr:cNvPr id="5" name="Conector reto 4"/>
        <cdr:cNvCxnSpPr/>
      </cdr:nvCxnSpPr>
      <cdr:spPr>
        <a:xfrm xmlns:a="http://schemas.openxmlformats.org/drawingml/2006/main">
          <a:off x="4909794" y="2297784"/>
          <a:ext cx="11521" cy="202453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0.40469</cdr:x>
      <cdr:y>0.45246</cdr:y>
    </cdr:from>
    <cdr:to>
      <cdr:x>0.4069</cdr:x>
      <cdr:y>0.72487</cdr:y>
    </cdr:to>
    <cdr:cxnSp macro="">
      <cdr:nvCxnSpPr>
        <cdr:cNvPr id="6" name="Conector reto 5"/>
        <cdr:cNvCxnSpPr/>
      </cdr:nvCxnSpPr>
      <cdr:spPr>
        <a:xfrm xmlns:a="http://schemas.openxmlformats.org/drawingml/2006/main">
          <a:off x="3898376" y="2710206"/>
          <a:ext cx="21342" cy="16317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solidFill>
                  <a:schemeClr val="tx1"/>
                </a:solidFill>
                <a:latin typeface="Times New Roman" charset="0"/>
                <a:cs typeface="Arial" charset="0"/>
              </a:defRPr>
            </a:lvl1pPr>
          </a:lstStyle>
          <a:p>
            <a:pPr>
              <a:defRPr/>
            </a:pPr>
            <a:endParaRPr lang="pt-BR"/>
          </a:p>
        </p:txBody>
      </p:sp>
      <p:sp>
        <p:nvSpPr>
          <p:cNvPr id="65539"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solidFill>
                  <a:schemeClr val="tx1"/>
                </a:solidFill>
                <a:latin typeface="Times New Roman" charset="0"/>
                <a:cs typeface="Arial" charset="0"/>
              </a:defRPr>
            </a:lvl1pPr>
          </a:lstStyle>
          <a:p>
            <a:pPr>
              <a:defRPr/>
            </a:pPr>
            <a:fld id="{E66CD334-ED6F-4B95-9399-E9E66DFE3641}" type="datetimeFigureOut">
              <a:rPr lang="pt-BR"/>
              <a:pPr>
                <a:defRPr/>
              </a:pPr>
              <a:t>16/06/2016</a:t>
            </a:fld>
            <a:endParaRPr lang="pt-BR"/>
          </a:p>
        </p:txBody>
      </p:sp>
      <p:sp>
        <p:nvSpPr>
          <p:cNvPr id="65540" name="Rectangle 4"/>
          <p:cNvSpPr>
            <a:spLocks noGrp="1" noChangeArrowheads="1"/>
          </p:cNvSpPr>
          <p:nvPr>
            <p:ph type="ftr" sz="quarter" idx="2"/>
          </p:nvPr>
        </p:nvSpPr>
        <p:spPr bwMode="auto">
          <a:xfrm>
            <a:off x="0" y="9723438"/>
            <a:ext cx="3078163"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solidFill>
                  <a:schemeClr val="tx1"/>
                </a:solidFill>
                <a:latin typeface="Times New Roman" charset="0"/>
                <a:cs typeface="Arial" charset="0"/>
              </a:defRPr>
            </a:lvl1pPr>
          </a:lstStyle>
          <a:p>
            <a:pPr>
              <a:defRPr/>
            </a:pPr>
            <a:endParaRPr lang="pt-BR"/>
          </a:p>
        </p:txBody>
      </p:sp>
      <p:sp>
        <p:nvSpPr>
          <p:cNvPr id="65541" name="Rectangle 5"/>
          <p:cNvSpPr>
            <a:spLocks noGrp="1" noChangeArrowheads="1"/>
          </p:cNvSpPr>
          <p:nvPr>
            <p:ph type="sldNum" sz="quarter" idx="3"/>
          </p:nvPr>
        </p:nvSpPr>
        <p:spPr bwMode="auto">
          <a:xfrm>
            <a:off x="4024313" y="9723438"/>
            <a:ext cx="3078162"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solidFill>
                  <a:schemeClr val="tx1"/>
                </a:solidFill>
                <a:latin typeface="Times New Roman" charset="0"/>
                <a:cs typeface="Arial" charset="0"/>
              </a:defRPr>
            </a:lvl1pPr>
          </a:lstStyle>
          <a:p>
            <a:pPr>
              <a:defRPr/>
            </a:pPr>
            <a:fld id="{6F07974C-4BE0-4334-94A9-ABFCA2607759}" type="slidenum">
              <a:rPr lang="pt-BR"/>
              <a:pPr>
                <a:defRPr/>
              </a:pPr>
              <a:t>‹nº›</a:t>
            </a:fld>
            <a:endParaRPr lang="pt-BR"/>
          </a:p>
        </p:txBody>
      </p:sp>
    </p:spTree>
    <p:extLst>
      <p:ext uri="{BB962C8B-B14F-4D97-AF65-F5344CB8AC3E}">
        <p14:creationId xmlns="" xmlns:p14="http://schemas.microsoft.com/office/powerpoint/2010/main" val="70263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solidFill>
                  <a:schemeClr val="tx1"/>
                </a:solidFill>
                <a:latin typeface="Times New Roman" pitchFamily="18" charset="0"/>
                <a:cs typeface="+mn-cs"/>
              </a:defRPr>
            </a:lvl1pPr>
          </a:lstStyle>
          <a:p>
            <a:pPr>
              <a:defRPr/>
            </a:pPr>
            <a:endParaRPr lang="pt-BR"/>
          </a:p>
        </p:txBody>
      </p:sp>
      <p:sp>
        <p:nvSpPr>
          <p:cNvPr id="4099" name="Rectangle 3"/>
          <p:cNvSpPr>
            <a:spLocks noGrp="1" noChangeArrowheads="1"/>
          </p:cNvSpPr>
          <p:nvPr>
            <p:ph type="dt" idx="1"/>
          </p:nvPr>
        </p:nvSpPr>
        <p:spPr bwMode="auto">
          <a:xfrm>
            <a:off x="4024313" y="0"/>
            <a:ext cx="3078162"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solidFill>
                  <a:schemeClr val="tx1"/>
                </a:solidFill>
                <a:latin typeface="Times New Roman" pitchFamily="18" charset="0"/>
                <a:cs typeface="+mn-cs"/>
              </a:defRPr>
            </a:lvl1pPr>
          </a:lstStyle>
          <a:p>
            <a:pPr>
              <a:defRPr/>
            </a:pPr>
            <a:endParaRPr lang="pt-BR"/>
          </a:p>
        </p:txBody>
      </p:sp>
      <p:sp>
        <p:nvSpPr>
          <p:cNvPr id="168964" name="Rectangle 4"/>
          <p:cNvSpPr>
            <a:spLocks noGrp="1" noRot="1" noChangeAspec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150" y="4860925"/>
            <a:ext cx="52101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4102" name="Rectangle 6"/>
          <p:cNvSpPr>
            <a:spLocks noGrp="1" noChangeArrowheads="1"/>
          </p:cNvSpPr>
          <p:nvPr>
            <p:ph type="ftr" sz="quarter" idx="4"/>
          </p:nvPr>
        </p:nvSpPr>
        <p:spPr bwMode="auto">
          <a:xfrm>
            <a:off x="0" y="9723438"/>
            <a:ext cx="3078163"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solidFill>
                  <a:schemeClr val="tx1"/>
                </a:solidFill>
                <a:latin typeface="Times New Roman" pitchFamily="18" charset="0"/>
                <a:cs typeface="+mn-cs"/>
              </a:defRPr>
            </a:lvl1pPr>
          </a:lstStyle>
          <a:p>
            <a:pPr>
              <a:defRPr/>
            </a:pPr>
            <a:endParaRPr lang="pt-BR"/>
          </a:p>
        </p:txBody>
      </p:sp>
      <p:sp>
        <p:nvSpPr>
          <p:cNvPr id="4103" name="Rectangle 7"/>
          <p:cNvSpPr>
            <a:spLocks noGrp="1" noChangeArrowheads="1"/>
          </p:cNvSpPr>
          <p:nvPr>
            <p:ph type="sldNum" sz="quarter" idx="5"/>
          </p:nvPr>
        </p:nvSpPr>
        <p:spPr bwMode="auto">
          <a:xfrm>
            <a:off x="4024313" y="9723438"/>
            <a:ext cx="3078162"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solidFill>
                  <a:schemeClr val="tx1"/>
                </a:solidFill>
                <a:latin typeface="Times New Roman" pitchFamily="18" charset="0"/>
                <a:cs typeface="+mn-cs"/>
              </a:defRPr>
            </a:lvl1pPr>
          </a:lstStyle>
          <a:p>
            <a:pPr>
              <a:defRPr/>
            </a:pPr>
            <a:fld id="{E60D1042-9A59-4D8D-8C96-3FD3193F26BE}" type="slidenum">
              <a:rPr lang="pt-BR"/>
              <a:pPr>
                <a:defRPr/>
              </a:pPr>
              <a:t>‹nº›</a:t>
            </a:fld>
            <a:endParaRPr lang="pt-BR"/>
          </a:p>
        </p:txBody>
      </p:sp>
    </p:spTree>
    <p:extLst>
      <p:ext uri="{BB962C8B-B14F-4D97-AF65-F5344CB8AC3E}">
        <p14:creationId xmlns="" xmlns:p14="http://schemas.microsoft.com/office/powerpoint/2010/main" val="1502245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Espaço Reservado para Imagem de Slide 1"/>
          <p:cNvSpPr>
            <a:spLocks noGrp="1" noRot="1" noChangeAspect="1" noTextEdit="1"/>
          </p:cNvSpPr>
          <p:nvPr>
            <p:ph type="sldImg"/>
          </p:nvPr>
        </p:nvSpPr>
        <p:spPr>
          <a:ln/>
        </p:spPr>
      </p:sp>
      <p:sp>
        <p:nvSpPr>
          <p:cNvPr id="169987" name="Espaço Reservado para Anotações 2"/>
          <p:cNvSpPr>
            <a:spLocks noGrp="1"/>
          </p:cNvSpPr>
          <p:nvPr>
            <p:ph type="body" idx="1"/>
          </p:nvPr>
        </p:nvSpPr>
        <p:spPr>
          <a:noFill/>
          <a:ln/>
        </p:spPr>
        <p:txBody>
          <a:bodyPr/>
          <a:lstStyle/>
          <a:p>
            <a:pPr eaLnBrk="1" hangingPunct="1"/>
            <a:endParaRPr lang="pt-BR" smtClean="0"/>
          </a:p>
        </p:txBody>
      </p:sp>
      <p:sp>
        <p:nvSpPr>
          <p:cNvPr id="26628" name="Espaço Reservado para Número de Slide 3"/>
          <p:cNvSpPr>
            <a:spLocks noGrp="1"/>
          </p:cNvSpPr>
          <p:nvPr>
            <p:ph type="sldNum" sz="quarter" idx="5"/>
          </p:nvPr>
        </p:nvSpPr>
        <p:spPr/>
        <p:txBody>
          <a:bodyPr/>
          <a:lstStyle/>
          <a:p>
            <a:pPr>
              <a:defRPr/>
            </a:pPr>
            <a:fld id="{290F1EED-78F9-430F-BDFE-45C6AC1CA8D0}" type="slidenum">
              <a:rPr lang="pt-BR" smtClean="0"/>
              <a:pPr>
                <a:defRPr/>
              </a:pPr>
              <a:t>1</a:t>
            </a:fld>
            <a:endParaRPr lang="pt-BR" smtClean="0"/>
          </a:p>
        </p:txBody>
      </p:sp>
    </p:spTree>
    <p:extLst>
      <p:ext uri="{BB962C8B-B14F-4D97-AF65-F5344CB8AC3E}">
        <p14:creationId xmlns="" xmlns:p14="http://schemas.microsoft.com/office/powerpoint/2010/main" val="401007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Espaço Reservado para Imagem de Slide 1"/>
          <p:cNvSpPr>
            <a:spLocks noGrp="1" noRot="1" noChangeAspect="1" noTextEdit="1"/>
          </p:cNvSpPr>
          <p:nvPr>
            <p:ph type="sldImg"/>
          </p:nvPr>
        </p:nvSpPr>
        <p:spPr>
          <a:xfrm>
            <a:off x="1000125" y="768350"/>
            <a:ext cx="5113338" cy="3835400"/>
          </a:xfrm>
          <a:solidFill>
            <a:srgbClr val="FFFFFF"/>
          </a:solidFill>
          <a:ln/>
        </p:spPr>
      </p:sp>
      <p:sp>
        <p:nvSpPr>
          <p:cNvPr id="185347" name="Espaço Reservado para Anotações 2"/>
          <p:cNvSpPr>
            <a:spLocks noGrp="1"/>
          </p:cNvSpPr>
          <p:nvPr>
            <p:ph type="body" idx="1"/>
          </p:nvPr>
        </p:nvSpPr>
        <p:spPr>
          <a:xfrm>
            <a:off x="942975" y="4860925"/>
            <a:ext cx="5216525" cy="4605338"/>
          </a:xfrm>
          <a:noFill/>
          <a:ln>
            <a:solidFill>
              <a:srgbClr val="000000"/>
            </a:solidFill>
          </a:ln>
        </p:spPr>
        <p:txBody>
          <a:bodyPr lIns="96772" tIns="48385" rIns="96772" bIns="48385"/>
          <a:lstStyle/>
          <a:p>
            <a:endParaRPr lang="pt-BR" smtClean="0"/>
          </a:p>
        </p:txBody>
      </p:sp>
      <p:sp>
        <p:nvSpPr>
          <p:cNvPr id="185348" name="Espaço Reservado para Número de Slide 3"/>
          <p:cNvSpPr txBox="1">
            <a:spLocks noGrp="1"/>
          </p:cNvSpPr>
          <p:nvPr/>
        </p:nvSpPr>
        <p:spPr bwMode="auto">
          <a:xfrm>
            <a:off x="4022725" y="9723438"/>
            <a:ext cx="3079750" cy="511175"/>
          </a:xfrm>
          <a:prstGeom prst="rect">
            <a:avLst/>
          </a:prstGeom>
          <a:noFill/>
          <a:ln w="9525">
            <a:noFill/>
            <a:miter lim="800000"/>
            <a:headEnd/>
            <a:tailEnd/>
          </a:ln>
        </p:spPr>
        <p:txBody>
          <a:bodyPr lIns="96772" tIns="48385" rIns="96772" bIns="48385" anchor="b"/>
          <a:lstStyle/>
          <a:p>
            <a:pPr algn="r" defTabSz="966788"/>
            <a:fld id="{B7785D91-9CD0-4C0A-A43F-C44F723BA20B}" type="slidenum">
              <a:rPr lang="pt-BR" sz="1300">
                <a:solidFill>
                  <a:schemeClr val="tx1"/>
                </a:solidFill>
              </a:rPr>
              <a:pPr algn="r" defTabSz="966788"/>
              <a:t>15</a:t>
            </a:fld>
            <a:endParaRPr lang="pt-BR" sz="1300">
              <a:solidFill>
                <a:schemeClr val="tx1"/>
              </a:solidFill>
            </a:endParaRPr>
          </a:p>
        </p:txBody>
      </p:sp>
    </p:spTree>
    <p:extLst>
      <p:ext uri="{BB962C8B-B14F-4D97-AF65-F5344CB8AC3E}">
        <p14:creationId xmlns="" xmlns:p14="http://schemas.microsoft.com/office/powerpoint/2010/main" val="354993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D2AEEB60-6AEB-4ADC-A035-CEC202D27D1B}" type="slidenum">
              <a:rPr lang="pt-BR" smtClean="0">
                <a:cs typeface="Times New Roman" pitchFamily="18" charset="0"/>
              </a:rPr>
              <a:pPr/>
              <a:t>16</a:t>
            </a:fld>
            <a:endParaRPr lang="pt-BR" smtClean="0">
              <a:cs typeface="Times New Roman"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spcBef>
                <a:spcPct val="0"/>
              </a:spcBef>
            </a:pPr>
            <a:endParaRPr lang="pt-BR" sz="2100" smtClean="0">
              <a:latin typeface="Univers"/>
              <a:cs typeface="Times New Roman" pitchFamily="18" charset="0"/>
            </a:endParaRPr>
          </a:p>
        </p:txBody>
      </p:sp>
    </p:spTree>
    <p:extLst>
      <p:ext uri="{BB962C8B-B14F-4D97-AF65-F5344CB8AC3E}">
        <p14:creationId xmlns="" xmlns:p14="http://schemas.microsoft.com/office/powerpoint/2010/main" val="942684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CAB8A1F9-A860-4F89-8568-316C67E09956}" type="slidenum">
              <a:rPr lang="pt-BR" smtClean="0">
                <a:cs typeface="Times New Roman" pitchFamily="18" charset="0"/>
              </a:rPr>
              <a:pPr/>
              <a:t>17</a:t>
            </a:fld>
            <a:endParaRPr lang="pt-BR" smtClean="0">
              <a:cs typeface="Times New Roman" pitchFamily="18"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spcBef>
                <a:spcPct val="0"/>
              </a:spcBef>
            </a:pPr>
            <a:endParaRPr lang="pt-BR" sz="2100" smtClean="0">
              <a:latin typeface="Univers"/>
              <a:cs typeface="Times New Roman" pitchFamily="18" charset="0"/>
            </a:endParaRPr>
          </a:p>
        </p:txBody>
      </p:sp>
    </p:spTree>
    <p:extLst>
      <p:ext uri="{BB962C8B-B14F-4D97-AF65-F5344CB8AC3E}">
        <p14:creationId xmlns="" xmlns:p14="http://schemas.microsoft.com/office/powerpoint/2010/main" val="111524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9F0547AF-52E6-4A9D-9ED7-815E4464DECF}" type="slidenum">
              <a:rPr lang="pt-BR" smtClean="0">
                <a:cs typeface="Times New Roman" pitchFamily="18" charset="0"/>
              </a:rPr>
              <a:pPr/>
              <a:t>18</a:t>
            </a:fld>
            <a:endParaRPr lang="pt-BR" smtClean="0">
              <a:cs typeface="Times New Roman" pitchFamily="18"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spcBef>
                <a:spcPct val="0"/>
              </a:spcBef>
            </a:pPr>
            <a:endParaRPr lang="pt-BR" sz="2100" smtClean="0">
              <a:latin typeface="Univers"/>
              <a:cs typeface="Times New Roman" pitchFamily="18" charset="0"/>
            </a:endParaRPr>
          </a:p>
        </p:txBody>
      </p:sp>
    </p:spTree>
    <p:extLst>
      <p:ext uri="{BB962C8B-B14F-4D97-AF65-F5344CB8AC3E}">
        <p14:creationId xmlns="" xmlns:p14="http://schemas.microsoft.com/office/powerpoint/2010/main" val="3636970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7DDECC3C-6E52-4662-84BB-45F6E4D3DFA7}" type="slidenum">
              <a:rPr lang="pt-BR" smtClean="0">
                <a:cs typeface="Times New Roman" pitchFamily="18" charset="0"/>
              </a:rPr>
              <a:pPr/>
              <a:t>19</a:t>
            </a:fld>
            <a:endParaRPr lang="pt-BR" smtClean="0">
              <a:cs typeface="Times New Roman" pitchFamily="18"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spcBef>
                <a:spcPct val="0"/>
              </a:spcBef>
            </a:pPr>
            <a:endParaRPr lang="pt-BR" sz="2100" smtClean="0">
              <a:latin typeface="Univers"/>
              <a:cs typeface="Times New Roman" pitchFamily="18" charset="0"/>
            </a:endParaRPr>
          </a:p>
        </p:txBody>
      </p:sp>
    </p:spTree>
    <p:extLst>
      <p:ext uri="{BB962C8B-B14F-4D97-AF65-F5344CB8AC3E}">
        <p14:creationId xmlns="" xmlns:p14="http://schemas.microsoft.com/office/powerpoint/2010/main" val="331178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p:txBody>
          <a:bodyPr/>
          <a:lstStyle/>
          <a:p>
            <a:pPr>
              <a:defRPr/>
            </a:pPr>
            <a:fld id="{64757185-AF7C-4FA6-9A2A-B285B2850976}" type="slidenum">
              <a:rPr lang="pt-BR" smtClean="0"/>
              <a:pPr>
                <a:defRPr/>
              </a:pPr>
              <a:t>23</a:t>
            </a:fld>
            <a:endParaRPr lang="pt-BR"/>
          </a:p>
        </p:txBody>
      </p:sp>
      <p:sp>
        <p:nvSpPr>
          <p:cNvPr id="211971" name="Rectangle 2"/>
          <p:cNvSpPr>
            <a:spLocks noGrp="1" noRot="1" noChangeAspect="1" noChangeArrowheads="1" noTextEdit="1"/>
          </p:cNvSpPr>
          <p:nvPr>
            <p:ph type="sldImg"/>
          </p:nvPr>
        </p:nvSpPr>
        <p:spPr>
          <a:xfrm>
            <a:off x="1014413" y="773113"/>
            <a:ext cx="5075237" cy="3806825"/>
          </a:xfrm>
          <a:solidFill>
            <a:srgbClr val="FFFFFF"/>
          </a:solidFill>
          <a:ln/>
        </p:spPr>
      </p:sp>
      <p:sp>
        <p:nvSpPr>
          <p:cNvPr id="211972" name="Rectangle 3"/>
          <p:cNvSpPr>
            <a:spLocks noGrp="1" noChangeArrowheads="1"/>
          </p:cNvSpPr>
          <p:nvPr>
            <p:ph type="body" idx="1"/>
          </p:nvPr>
        </p:nvSpPr>
        <p:spPr>
          <a:xfrm>
            <a:off x="946150" y="4859338"/>
            <a:ext cx="5210175" cy="4605337"/>
          </a:xfrm>
          <a:solidFill>
            <a:srgbClr val="FFFFFF"/>
          </a:solidFill>
          <a:ln>
            <a:solidFill>
              <a:srgbClr val="000000"/>
            </a:solidFill>
          </a:ln>
        </p:spPr>
        <p:txBody>
          <a:bodyPr/>
          <a:lstStyle/>
          <a:p>
            <a:pPr eaLnBrk="1" hangingPunct="1"/>
            <a:r>
              <a:rPr lang="pt-BR" sz="900">
                <a:latin typeface="Arial" pitchFamily="34" charset="0"/>
              </a:rPr>
              <a:t>Na Antigüidade, o futuro era tido como dado e conhecido, pois era visto como um espelho do passado ou estava sob domínio de deuses e sábios. A partir do Renascimento, quando as crenças são abertamente desafiadas, inicia-se o descobrimento do mundo, a pesquisa e a busca do conhecimento científico e surge o conceito do risco como o conhecemos hoje, e inicia-se a preocupação em como dominá-lo.</a:t>
            </a:r>
          </a:p>
          <a:p>
            <a:pPr eaLnBrk="1" hangingPunct="1"/>
            <a:endParaRPr lang="pt-BR" sz="900">
              <a:latin typeface="Arial" pitchFamily="34" charset="0"/>
            </a:endParaRPr>
          </a:p>
          <a:p>
            <a:pPr eaLnBrk="1" hangingPunct="1"/>
            <a:r>
              <a:rPr lang="pt-BR" sz="900">
                <a:latin typeface="Arial" pitchFamily="34" charset="0"/>
              </a:rPr>
              <a:t>O que vem então a ser risco, como o entendemos hoje? Quando surgiu a consciência sobre a presença do risco em nossas vidas?</a:t>
            </a:r>
          </a:p>
          <a:p>
            <a:pPr eaLnBrk="1" hangingPunct="1"/>
            <a:endParaRPr lang="pt-BR" sz="900">
              <a:latin typeface="Arial" pitchFamily="34" charset="0"/>
            </a:endParaRPr>
          </a:p>
          <a:p>
            <a:pPr eaLnBrk="1" hangingPunct="1"/>
            <a:r>
              <a:rPr lang="pt-BR" sz="900">
                <a:latin typeface="Arial" pitchFamily="34" charset="0"/>
              </a:rPr>
              <a:t>Até o Renascimento, o ato de perder ou ganhar em jogos de azar, que trazem consigo o conceito de arriscar, fonte de estudos da estatística probabilística, era tido como um puro ato de “sorte” ou “azar”, ou seja, uma armadilha do destino. A partir de então, quando o homem preocupa-se com investigar, experimentar e demonstrar um evento, o jogo de azar passou a ser estudado e o conceito de probabilidade vai além de sorte-azar, pois passa-se a medi-lo. Desde então, o risco passa a ser avaliado, quando da tomada de uma decisão, seja ela em uma mesa de jogo, ou em qualquer outra atividade, principalmente no mundo dos negócios como o conhecemos hoje.</a:t>
            </a:r>
          </a:p>
          <a:p>
            <a:pPr eaLnBrk="1" hangingPunct="1"/>
            <a:endParaRPr lang="pt-BR" sz="900">
              <a:latin typeface="Arial" pitchFamily="34" charset="0"/>
            </a:endParaRPr>
          </a:p>
          <a:p>
            <a:pPr algn="just" eaLnBrk="1" hangingPunct="1"/>
            <a:r>
              <a:rPr lang="pt-BR" sz="900">
                <a:latin typeface="Arial" pitchFamily="34" charset="0"/>
              </a:rPr>
              <a:t>As técnicas e ferramentas atualmente disponíveis para gestão de riscos estão fundamentadas em conceitos que vem sendo desenvolvidos há séculos. Entre os muitos conceitos que contribuíram para a evolução das técnicas para análise do risco podemos mencionar a Teoria das Probabilidades, a Lei dos Grandes Números, os Métodos de Amostragem Estatística, a estrutura de Distribuição Normal e Desvio Padrão, o conceito de Utilidade, a Regressão à Média, a Teoria da Diversificação, a Teoria dos Jogos, a Teoria da Perspectiva, entre outros. </a:t>
            </a:r>
          </a:p>
          <a:p>
            <a:pPr algn="just" eaLnBrk="1" hangingPunct="1"/>
            <a:endParaRPr lang="pt-BR" sz="900">
              <a:latin typeface="Arial" pitchFamily="34" charset="0"/>
            </a:endParaRPr>
          </a:p>
          <a:p>
            <a:pPr algn="just" eaLnBrk="1" hangingPunct="1"/>
            <a:r>
              <a:rPr lang="pt-BR" sz="900">
                <a:latin typeface="Arial" pitchFamily="34" charset="0"/>
              </a:rPr>
              <a:t>Buscando as definições para risco em dicionários, encontramos: </a:t>
            </a:r>
          </a:p>
          <a:p>
            <a:pPr marL="246063" lvl="2" algn="just" eaLnBrk="1" hangingPunct="1">
              <a:buFont typeface="Symbol" pitchFamily="18" charset="2"/>
              <a:buChar char="·"/>
            </a:pPr>
            <a:r>
              <a:rPr lang="pt-BR" sz="900">
                <a:latin typeface="Arial" pitchFamily="34" charset="0"/>
              </a:rPr>
              <a:t>Perigo ou possibilidade de perigo; possibilidade de perda;</a:t>
            </a:r>
          </a:p>
          <a:p>
            <a:pPr marL="369888" lvl="3" eaLnBrk="1" hangingPunct="1"/>
            <a:r>
              <a:rPr lang="pt-BR" sz="900"/>
              <a:t> Aurélio, 1995, p. 573.</a:t>
            </a:r>
          </a:p>
          <a:p>
            <a:pPr marL="246063" lvl="2" algn="just" eaLnBrk="1" hangingPunct="1">
              <a:buFont typeface="Symbol" pitchFamily="18" charset="2"/>
              <a:buChar char="·"/>
            </a:pPr>
            <a:r>
              <a:rPr lang="pt-BR" sz="900">
                <a:latin typeface="Arial" pitchFamily="34" charset="0"/>
              </a:rPr>
              <a:t>Possibilidade que algo indesejável ou insatisfatório possa ocorrer; alguma coisa que você faz que pode ter um resultado indesejável ou insatisfatório. </a:t>
            </a:r>
          </a:p>
          <a:p>
            <a:pPr marL="369888" lvl="3" algn="just" eaLnBrk="1" hangingPunct="1">
              <a:buFont typeface="Symbol" pitchFamily="18" charset="2"/>
              <a:buChar char="·"/>
            </a:pPr>
            <a:r>
              <a:rPr lang="pt-BR" sz="900"/>
              <a:t> Collins, 1987, p. 1254.</a:t>
            </a:r>
            <a:endParaRPr lang="pt-BR">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Espaço Reservado para Imagem de Slide 1"/>
          <p:cNvSpPr>
            <a:spLocks noGrp="1" noRot="1" noChangeAspect="1" noTextEdit="1"/>
          </p:cNvSpPr>
          <p:nvPr>
            <p:ph type="sldImg"/>
          </p:nvPr>
        </p:nvSpPr>
        <p:spPr>
          <a:solidFill>
            <a:srgbClr val="FFFFFF"/>
          </a:solidFill>
          <a:ln/>
        </p:spPr>
      </p:sp>
      <p:sp>
        <p:nvSpPr>
          <p:cNvPr id="199683" name="Espaço Reservado para Anotações 2"/>
          <p:cNvSpPr>
            <a:spLocks noGrp="1"/>
          </p:cNvSpPr>
          <p:nvPr>
            <p:ph type="body" idx="1"/>
          </p:nvPr>
        </p:nvSpPr>
        <p:spPr>
          <a:noFill/>
          <a:ln>
            <a:solidFill>
              <a:srgbClr val="000000"/>
            </a:solidFill>
          </a:ln>
        </p:spPr>
        <p:txBody>
          <a:bodyPr/>
          <a:lstStyle/>
          <a:p>
            <a:endParaRPr lang="pt-BR" smtClean="0"/>
          </a:p>
        </p:txBody>
      </p:sp>
      <p:sp>
        <p:nvSpPr>
          <p:cNvPr id="4" name="Espaço Reservado para Número de Slide 3"/>
          <p:cNvSpPr txBox="1">
            <a:spLocks noGrp="1"/>
          </p:cNvSpPr>
          <p:nvPr/>
        </p:nvSpPr>
        <p:spPr bwMode="auto">
          <a:xfrm>
            <a:off x="4024313" y="9723438"/>
            <a:ext cx="3078162" cy="511175"/>
          </a:xfrm>
          <a:prstGeom prst="rect">
            <a:avLst/>
          </a:prstGeom>
          <a:noFill/>
          <a:ln>
            <a:miter lim="800000"/>
            <a:headEnd/>
            <a:tailEnd/>
          </a:ln>
        </p:spPr>
        <p:txBody>
          <a:bodyPr lIns="99048" tIns="49524" rIns="99048" bIns="49524" anchor="b"/>
          <a:lstStyle/>
          <a:p>
            <a:pPr algn="r">
              <a:defRPr/>
            </a:pPr>
            <a:fld id="{A96140BD-DF41-4688-A730-1B82BB636EC6}" type="slidenum">
              <a:rPr lang="pt-BR" sz="1300">
                <a:solidFill>
                  <a:schemeClr val="tx1"/>
                </a:solidFill>
                <a:latin typeface="Times New Roman" pitchFamily="18" charset="0"/>
                <a:cs typeface="+mn-cs"/>
              </a:rPr>
              <a:pPr algn="r">
                <a:defRPr/>
              </a:pPr>
              <a:t>24</a:t>
            </a:fld>
            <a:endParaRPr lang="pt-BR" sz="1300">
              <a:solidFill>
                <a:schemeClr val="tx1"/>
              </a:solidFill>
              <a:latin typeface="Times New Roman" pitchFamily="18" charset="0"/>
              <a:cs typeface="+mn-cs"/>
            </a:endParaRPr>
          </a:p>
        </p:txBody>
      </p:sp>
    </p:spTree>
    <p:extLst>
      <p:ext uri="{BB962C8B-B14F-4D97-AF65-F5344CB8AC3E}">
        <p14:creationId xmlns="" xmlns:p14="http://schemas.microsoft.com/office/powerpoint/2010/main" val="2312572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Espaço Reservado para Imagem de Slide 1"/>
          <p:cNvSpPr>
            <a:spLocks noGrp="1" noRot="1" noChangeAspect="1" noTextEdit="1"/>
          </p:cNvSpPr>
          <p:nvPr>
            <p:ph type="sldImg"/>
          </p:nvPr>
        </p:nvSpPr>
        <p:spPr>
          <a:ln/>
        </p:spPr>
      </p:sp>
      <p:sp>
        <p:nvSpPr>
          <p:cNvPr id="200707" name="Espaço Reservado para Anotações 2"/>
          <p:cNvSpPr>
            <a:spLocks noGrp="1"/>
          </p:cNvSpPr>
          <p:nvPr>
            <p:ph type="body" idx="1"/>
          </p:nvPr>
        </p:nvSpPr>
        <p:spPr>
          <a:noFill/>
          <a:ln/>
        </p:spPr>
        <p:txBody>
          <a:bodyPr/>
          <a:lstStyle/>
          <a:p>
            <a:endParaRPr lang="pt-BR" smtClean="0"/>
          </a:p>
        </p:txBody>
      </p:sp>
      <p:sp>
        <p:nvSpPr>
          <p:cNvPr id="131076" name="Espaço Reservado para Número de Slide 3"/>
          <p:cNvSpPr>
            <a:spLocks noGrp="1"/>
          </p:cNvSpPr>
          <p:nvPr>
            <p:ph type="sldNum" sz="quarter" idx="5"/>
          </p:nvPr>
        </p:nvSpPr>
        <p:spPr/>
        <p:txBody>
          <a:bodyPr/>
          <a:lstStyle/>
          <a:p>
            <a:pPr>
              <a:defRPr/>
            </a:pPr>
            <a:fld id="{48C08BB8-731B-4A92-8C16-D1ED6397D1C6}" type="slidenum">
              <a:rPr lang="pt-BR" smtClean="0"/>
              <a:pPr>
                <a:defRPr/>
              </a:pPr>
              <a:t>25</a:t>
            </a:fld>
            <a:endParaRPr lang="pt-BR" smtClean="0"/>
          </a:p>
        </p:txBody>
      </p:sp>
    </p:spTree>
    <p:extLst>
      <p:ext uri="{BB962C8B-B14F-4D97-AF65-F5344CB8AC3E}">
        <p14:creationId xmlns="" xmlns:p14="http://schemas.microsoft.com/office/powerpoint/2010/main" val="229868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Espaço Reservado para Imagem de Slide 1"/>
          <p:cNvSpPr>
            <a:spLocks noGrp="1" noRot="1" noChangeAspect="1" noTextEdit="1"/>
          </p:cNvSpPr>
          <p:nvPr>
            <p:ph type="sldImg"/>
          </p:nvPr>
        </p:nvSpPr>
        <p:spPr>
          <a:ln/>
        </p:spPr>
      </p:sp>
      <p:sp>
        <p:nvSpPr>
          <p:cNvPr id="201731" name="Espaço Reservado para Anotações 2"/>
          <p:cNvSpPr>
            <a:spLocks noGrp="1"/>
          </p:cNvSpPr>
          <p:nvPr>
            <p:ph type="body" idx="1"/>
          </p:nvPr>
        </p:nvSpPr>
        <p:spPr>
          <a:noFill/>
          <a:ln/>
        </p:spPr>
        <p:txBody>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212517E3-0D67-4BA9-828B-83DD9DCC321F}" type="slidenum">
              <a:rPr lang="pt-BR" smtClean="0"/>
              <a:pPr>
                <a:defRPr/>
              </a:pPr>
              <a:t>26</a:t>
            </a:fld>
            <a:endParaRPr lang="pt-BR"/>
          </a:p>
        </p:txBody>
      </p:sp>
    </p:spTree>
    <p:extLst>
      <p:ext uri="{BB962C8B-B14F-4D97-AF65-F5344CB8AC3E}">
        <p14:creationId xmlns="" xmlns:p14="http://schemas.microsoft.com/office/powerpoint/2010/main" val="3201273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ln>
            <a:miter lim="800000"/>
            <a:headEnd/>
            <a:tailEnd/>
          </a:ln>
        </p:spPr>
        <p:txBody>
          <a:bodyPr/>
          <a:lstStyle/>
          <a:p>
            <a:fld id="{B37C7D03-50EF-4686-B4BC-D08E2095BA9B}" type="slidenum">
              <a:rPr lang="pt-BR" sz="1400">
                <a:latin typeface="Times New Roman" pitchFamily="18" charset="0"/>
              </a:rPr>
              <a:pPr/>
              <a:t>27</a:t>
            </a:fld>
            <a:endParaRPr lang="pt-BR" sz="1400">
              <a:latin typeface="Times New Roman" pitchFamily="18"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4022725" y="9723438"/>
            <a:ext cx="3079750" cy="511175"/>
          </a:xfrm>
          <a:prstGeom prst="rect">
            <a:avLst/>
          </a:prstGeom>
          <a:noFill/>
          <a:ln w="9525">
            <a:noFill/>
            <a:miter lim="800000"/>
            <a:headEnd/>
            <a:tailEnd/>
          </a:ln>
        </p:spPr>
        <p:txBody>
          <a:bodyPr lIns="96772" tIns="48385" rIns="96772" bIns="48385" anchor="b"/>
          <a:lstStyle/>
          <a:p>
            <a:pPr algn="r" defTabSz="966788"/>
            <a:fld id="{DF20A2A9-1E86-495F-9C51-85935846A646}" type="slidenum">
              <a:rPr lang="pt-BR" sz="1300">
                <a:solidFill>
                  <a:schemeClr val="tx1"/>
                </a:solidFill>
              </a:rPr>
              <a:pPr algn="r" defTabSz="966788"/>
              <a:t>2</a:t>
            </a:fld>
            <a:endParaRPr lang="pt-BR" sz="1300">
              <a:solidFill>
                <a:schemeClr val="tx1"/>
              </a:solidFill>
            </a:endParaRPr>
          </a:p>
        </p:txBody>
      </p:sp>
      <p:sp>
        <p:nvSpPr>
          <p:cNvPr id="172035" name="Rectangle 1026"/>
          <p:cNvSpPr>
            <a:spLocks noGrp="1" noRot="1" noChangeAspect="1" noChangeArrowheads="1" noTextEdit="1"/>
          </p:cNvSpPr>
          <p:nvPr>
            <p:ph type="sldImg"/>
          </p:nvPr>
        </p:nvSpPr>
        <p:spPr>
          <a:xfrm>
            <a:off x="1000125" y="768350"/>
            <a:ext cx="5113338" cy="3835400"/>
          </a:xfrm>
          <a:solidFill>
            <a:srgbClr val="FFFFFF"/>
          </a:solidFill>
          <a:ln/>
        </p:spPr>
      </p:sp>
      <p:sp>
        <p:nvSpPr>
          <p:cNvPr id="172036" name="Rectangle 1027"/>
          <p:cNvSpPr>
            <a:spLocks noGrp="1" noChangeArrowheads="1"/>
          </p:cNvSpPr>
          <p:nvPr>
            <p:ph type="body" idx="1"/>
          </p:nvPr>
        </p:nvSpPr>
        <p:spPr>
          <a:xfrm>
            <a:off x="942975" y="4860925"/>
            <a:ext cx="5216525" cy="4605338"/>
          </a:xfrm>
          <a:solidFill>
            <a:srgbClr val="FFFFFF"/>
          </a:solidFill>
          <a:ln>
            <a:solidFill>
              <a:srgbClr val="000000"/>
            </a:solidFill>
          </a:ln>
        </p:spPr>
        <p:txBody>
          <a:bodyPr lIns="96772" tIns="48385" rIns="96772" bIns="48385"/>
          <a:lstStyle/>
          <a:p>
            <a:pPr eaLnBrk="1" hangingPunct="1"/>
            <a:endParaRPr lang="pt-BR" smtClean="0"/>
          </a:p>
        </p:txBody>
      </p:sp>
    </p:spTree>
    <p:extLst>
      <p:ext uri="{BB962C8B-B14F-4D97-AF65-F5344CB8AC3E}">
        <p14:creationId xmlns="" xmlns:p14="http://schemas.microsoft.com/office/powerpoint/2010/main" val="3584845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Espaço Reservado para Imagem de Slide 1"/>
          <p:cNvSpPr>
            <a:spLocks noGrp="1" noRot="1" noChangeAspect="1" noTextEdit="1"/>
          </p:cNvSpPr>
          <p:nvPr>
            <p:ph type="sldImg"/>
          </p:nvPr>
        </p:nvSpPr>
        <p:spPr>
          <a:ln/>
        </p:spPr>
      </p:sp>
      <p:sp>
        <p:nvSpPr>
          <p:cNvPr id="192515" name="Espaço Reservado para Anotações 2"/>
          <p:cNvSpPr>
            <a:spLocks noGrp="1"/>
          </p:cNvSpPr>
          <p:nvPr>
            <p:ph type="body" idx="1"/>
          </p:nvPr>
        </p:nvSpPr>
        <p:spPr>
          <a:noFill/>
          <a:ln/>
        </p:spPr>
        <p:txBody>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E6A9A098-7F19-46E0-823C-4152FAD88C71}" type="slidenum">
              <a:rPr lang="pt-BR" smtClean="0"/>
              <a:pPr>
                <a:defRPr/>
              </a:pPr>
              <a:t>28</a:t>
            </a:fld>
            <a:endParaRPr lang="pt-BR"/>
          </a:p>
        </p:txBody>
      </p:sp>
    </p:spTree>
    <p:extLst>
      <p:ext uri="{BB962C8B-B14F-4D97-AF65-F5344CB8AC3E}">
        <p14:creationId xmlns="" xmlns:p14="http://schemas.microsoft.com/office/powerpoint/2010/main" val="98361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262CE3FD-B241-48B9-8F06-DB16B45B72B8}" type="slidenum">
              <a:rPr lang="pt-BR" smtClean="0">
                <a:cs typeface="Times New Roman" pitchFamily="18" charset="0"/>
              </a:rPr>
              <a:pPr/>
              <a:t>29</a:t>
            </a:fld>
            <a:endParaRPr lang="pt-BR" smtClean="0">
              <a:cs typeface="Times New Roman" pitchFamily="18"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spcBef>
                <a:spcPct val="0"/>
              </a:spcBef>
            </a:pPr>
            <a:endParaRPr lang="pt-BR" sz="2100" smtClean="0">
              <a:latin typeface="Univers"/>
              <a:cs typeface="Times New Roman" pitchFamily="18" charset="0"/>
            </a:endParaRPr>
          </a:p>
        </p:txBody>
      </p:sp>
    </p:spTree>
    <p:extLst>
      <p:ext uri="{BB962C8B-B14F-4D97-AF65-F5344CB8AC3E}">
        <p14:creationId xmlns="" xmlns:p14="http://schemas.microsoft.com/office/powerpoint/2010/main" val="4095830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Espaço Reservado para Imagem de Slide 1"/>
          <p:cNvSpPr>
            <a:spLocks noGrp="1" noRot="1" noChangeAspect="1" noTextEdit="1"/>
          </p:cNvSpPr>
          <p:nvPr>
            <p:ph type="sldImg"/>
          </p:nvPr>
        </p:nvSpPr>
        <p:spPr>
          <a:ln/>
        </p:spPr>
      </p:sp>
      <p:sp>
        <p:nvSpPr>
          <p:cNvPr id="227331" name="Espaço Reservado para Anotações 2"/>
          <p:cNvSpPr>
            <a:spLocks noGrp="1"/>
          </p:cNvSpPr>
          <p:nvPr>
            <p:ph type="body" idx="1"/>
          </p:nvPr>
        </p:nvSpPr>
        <p:spPr>
          <a:noFill/>
          <a:ln/>
        </p:spPr>
        <p:txBody>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1FDB1111-E1A5-4430-BC9E-7A1DABBEC87B}" type="slidenum">
              <a:rPr lang="pt-BR" smtClean="0"/>
              <a:pPr>
                <a:defRPr/>
              </a:pPr>
              <a:t>30</a:t>
            </a:fld>
            <a:endParaRPr lang="pt-BR"/>
          </a:p>
        </p:txBody>
      </p:sp>
    </p:spTree>
    <p:extLst>
      <p:ext uri="{BB962C8B-B14F-4D97-AF65-F5344CB8AC3E}">
        <p14:creationId xmlns="" xmlns:p14="http://schemas.microsoft.com/office/powerpoint/2010/main" val="1451196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Espaço Reservado para Imagem de Slide 1"/>
          <p:cNvSpPr>
            <a:spLocks noGrp="1" noRot="1" noChangeAspect="1" noTextEdit="1"/>
          </p:cNvSpPr>
          <p:nvPr>
            <p:ph type="sldImg"/>
          </p:nvPr>
        </p:nvSpPr>
        <p:spPr>
          <a:ln/>
        </p:spPr>
      </p:sp>
      <p:sp>
        <p:nvSpPr>
          <p:cNvPr id="228355" name="Espaço Reservado para Anotações 2"/>
          <p:cNvSpPr>
            <a:spLocks noGrp="1"/>
          </p:cNvSpPr>
          <p:nvPr>
            <p:ph type="body" idx="1"/>
          </p:nvPr>
        </p:nvSpPr>
        <p:spPr>
          <a:noFill/>
          <a:ln/>
        </p:spPr>
        <p:txBody>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091EE6C9-A487-4F5D-A948-B5268DBCA92A}" type="slidenum">
              <a:rPr lang="pt-BR" smtClean="0"/>
              <a:pPr>
                <a:defRPr/>
              </a:pPr>
              <a:t>31</a:t>
            </a:fld>
            <a:endParaRPr lang="pt-BR"/>
          </a:p>
        </p:txBody>
      </p:sp>
    </p:spTree>
    <p:extLst>
      <p:ext uri="{BB962C8B-B14F-4D97-AF65-F5344CB8AC3E}">
        <p14:creationId xmlns="" xmlns:p14="http://schemas.microsoft.com/office/powerpoint/2010/main" val="1928989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ço Reservado para Imagem de Slide 1"/>
          <p:cNvSpPr>
            <a:spLocks noGrp="1" noRot="1" noChangeAspect="1" noTextEdit="1"/>
          </p:cNvSpPr>
          <p:nvPr>
            <p:ph type="sldImg"/>
          </p:nvPr>
        </p:nvSpPr>
        <p:spPr>
          <a:ln/>
        </p:spPr>
      </p:sp>
      <p:sp>
        <p:nvSpPr>
          <p:cNvPr id="229379" name="Espaço Reservado para Anotações 2"/>
          <p:cNvSpPr>
            <a:spLocks noGrp="1"/>
          </p:cNvSpPr>
          <p:nvPr>
            <p:ph type="body" idx="1"/>
          </p:nvPr>
        </p:nvSpPr>
        <p:spPr>
          <a:noFill/>
          <a:ln/>
        </p:spPr>
        <p:txBody>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67621377-574D-49D8-97D3-D1DC8D4BB0E0}" type="slidenum">
              <a:rPr lang="pt-BR" smtClean="0"/>
              <a:pPr>
                <a:defRPr/>
              </a:pPr>
              <a:t>32</a:t>
            </a:fld>
            <a:endParaRPr lang="pt-BR"/>
          </a:p>
        </p:txBody>
      </p:sp>
    </p:spTree>
    <p:extLst>
      <p:ext uri="{BB962C8B-B14F-4D97-AF65-F5344CB8AC3E}">
        <p14:creationId xmlns="" xmlns:p14="http://schemas.microsoft.com/office/powerpoint/2010/main" val="1123585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ço Reservado para Imagem de Slide 1"/>
          <p:cNvSpPr>
            <a:spLocks noGrp="1" noRot="1" noChangeAspect="1" noTextEdit="1"/>
          </p:cNvSpPr>
          <p:nvPr>
            <p:ph type="sldImg"/>
          </p:nvPr>
        </p:nvSpPr>
        <p:spPr>
          <a:ln/>
        </p:spPr>
      </p:sp>
      <p:sp>
        <p:nvSpPr>
          <p:cNvPr id="229379" name="Espaço Reservado para Anotações 2"/>
          <p:cNvSpPr>
            <a:spLocks noGrp="1"/>
          </p:cNvSpPr>
          <p:nvPr>
            <p:ph type="body" idx="1"/>
          </p:nvPr>
        </p:nvSpPr>
        <p:spPr>
          <a:noFill/>
          <a:ln/>
        </p:spPr>
        <p:txBody>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67621377-574D-49D8-97D3-D1DC8D4BB0E0}" type="slidenum">
              <a:rPr lang="pt-BR" smtClean="0"/>
              <a:pPr>
                <a:defRPr/>
              </a:pPr>
              <a:t>33</a:t>
            </a:fld>
            <a:endParaRPr lang="pt-BR"/>
          </a:p>
        </p:txBody>
      </p:sp>
    </p:spTree>
    <p:extLst>
      <p:ext uri="{BB962C8B-B14F-4D97-AF65-F5344CB8AC3E}">
        <p14:creationId xmlns="" xmlns:p14="http://schemas.microsoft.com/office/powerpoint/2010/main" val="1123585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Espaço Reservado para Imagem de Slide 1"/>
          <p:cNvSpPr>
            <a:spLocks noGrp="1" noRot="1" noChangeAspect="1" noTextEdit="1"/>
          </p:cNvSpPr>
          <p:nvPr>
            <p:ph type="sldImg"/>
          </p:nvPr>
        </p:nvSpPr>
        <p:spPr>
          <a:ln/>
        </p:spPr>
      </p:sp>
      <p:sp>
        <p:nvSpPr>
          <p:cNvPr id="175107" name="Espaço Reservado para Anotações 2"/>
          <p:cNvSpPr>
            <a:spLocks noGrp="1"/>
          </p:cNvSpPr>
          <p:nvPr>
            <p:ph type="body" idx="1"/>
          </p:nvPr>
        </p:nvSpPr>
        <p:spPr>
          <a:noFill/>
          <a:ln/>
        </p:spPr>
        <p:txBody>
          <a:bodyPr/>
          <a:lstStyle/>
          <a:p>
            <a:endParaRPr lang="pt-BR"/>
          </a:p>
        </p:txBody>
      </p:sp>
      <p:sp>
        <p:nvSpPr>
          <p:cNvPr id="4" name="Espaço Reservado para Número de Slide 3"/>
          <p:cNvSpPr>
            <a:spLocks noGrp="1"/>
          </p:cNvSpPr>
          <p:nvPr>
            <p:ph type="sldNum" sz="quarter" idx="5"/>
          </p:nvPr>
        </p:nvSpPr>
        <p:spPr/>
        <p:txBody>
          <a:bodyPr/>
          <a:lstStyle/>
          <a:p>
            <a:pPr>
              <a:defRPr/>
            </a:pPr>
            <a:fld id="{F6DFA3AA-F07A-46C4-BC7D-134DBE1558C0}" type="slidenum">
              <a:rPr lang="pt-BR" smtClean="0"/>
              <a:pPr>
                <a:defRPr/>
              </a:pPr>
              <a:t>35</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pPr>
              <a:defRPr/>
            </a:pPr>
            <a:fld id="{ACCF75D2-5E7C-4DB4-9AAC-A88A7D119A72}" type="slidenum">
              <a:rPr lang="pt-BR" smtClean="0"/>
              <a:pPr>
                <a:defRPr/>
              </a:pPr>
              <a:t>42</a:t>
            </a:fld>
            <a:endParaRPr lang="pt-BR"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 xmlns:p14="http://schemas.microsoft.com/office/powerpoint/2010/main" val="996338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pPr>
              <a:defRPr/>
            </a:pPr>
            <a:fld id="{E2EBD41C-CB7F-4FE4-BC54-2E0C73F0530B}" type="slidenum">
              <a:rPr lang="pt-BR" smtClean="0"/>
              <a:pPr>
                <a:defRPr/>
              </a:pPr>
              <a:t>49</a:t>
            </a:fld>
            <a:endParaRPr lang="pt-BR"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 xmlns:p14="http://schemas.microsoft.com/office/powerpoint/2010/main" val="3309930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pt-BR" altLang="pt-B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Espaço Reservado para Imagem de Slide 1"/>
          <p:cNvSpPr>
            <a:spLocks noGrp="1" noRot="1" noChangeAspect="1" noTextEdit="1"/>
          </p:cNvSpPr>
          <p:nvPr>
            <p:ph type="sldImg"/>
          </p:nvPr>
        </p:nvSpPr>
        <p:spPr>
          <a:ln/>
        </p:spPr>
      </p:sp>
      <p:sp>
        <p:nvSpPr>
          <p:cNvPr id="173059" name="Espaço Reservado para Anotações 2"/>
          <p:cNvSpPr>
            <a:spLocks noGrp="1"/>
          </p:cNvSpPr>
          <p:nvPr>
            <p:ph type="body" idx="1"/>
          </p:nvPr>
        </p:nvSpPr>
        <p:spPr>
          <a:noFill/>
          <a:ln/>
        </p:spPr>
        <p:txBody>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2DFE2D2D-F42B-422C-98AD-2C59B45AE5B4}" type="slidenum">
              <a:rPr lang="pt-BR" smtClean="0"/>
              <a:pPr>
                <a:defRPr/>
              </a:pPr>
              <a:t>3</a:t>
            </a:fld>
            <a:endParaRPr lang="pt-BR"/>
          </a:p>
        </p:txBody>
      </p:sp>
    </p:spTree>
    <p:extLst>
      <p:ext uri="{BB962C8B-B14F-4D97-AF65-F5344CB8AC3E}">
        <p14:creationId xmlns="" xmlns:p14="http://schemas.microsoft.com/office/powerpoint/2010/main" val="1371912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Espaço Reservado para Imagem de Slide 1"/>
          <p:cNvSpPr>
            <a:spLocks noGrp="1" noRot="1" noChangeAspect="1" noTextEdit="1"/>
          </p:cNvSpPr>
          <p:nvPr>
            <p:ph type="sldImg"/>
          </p:nvPr>
        </p:nvSpPr>
        <p:spPr>
          <a:ln/>
        </p:spPr>
      </p:sp>
      <p:sp>
        <p:nvSpPr>
          <p:cNvPr id="332803" name="Espaço Reservado para Anotações 2"/>
          <p:cNvSpPr>
            <a:spLocks noGrp="1"/>
          </p:cNvSpPr>
          <p:nvPr>
            <p:ph type="body" idx="1"/>
          </p:nvPr>
        </p:nvSpPr>
        <p:spPr>
          <a:noFill/>
          <a:ln/>
        </p:spPr>
        <p:txBody>
          <a:bodyPr/>
          <a:lstStyle/>
          <a:p>
            <a:pPr eaLnBrk="1" hangingPunct="1"/>
            <a:endParaRPr lang="pt-BR" smtClean="0"/>
          </a:p>
        </p:txBody>
      </p:sp>
      <p:sp>
        <p:nvSpPr>
          <p:cNvPr id="26628" name="Espaço Reservado para Número de Slide 3"/>
          <p:cNvSpPr>
            <a:spLocks noGrp="1"/>
          </p:cNvSpPr>
          <p:nvPr>
            <p:ph type="sldNum" sz="quarter" idx="5"/>
          </p:nvPr>
        </p:nvSpPr>
        <p:spPr/>
        <p:txBody>
          <a:bodyPr/>
          <a:lstStyle/>
          <a:p>
            <a:pPr>
              <a:defRPr/>
            </a:pPr>
            <a:fld id="{1488F3BD-C1F9-4F77-BCE1-17137135E365}" type="slidenum">
              <a:rPr lang="pt-BR" smtClean="0"/>
              <a:pPr>
                <a:defRPr/>
              </a:pPr>
              <a:t>54</a:t>
            </a:fld>
            <a:endParaRPr lang="pt-BR" smtClean="0"/>
          </a:p>
        </p:txBody>
      </p:sp>
    </p:spTree>
    <p:extLst>
      <p:ext uri="{BB962C8B-B14F-4D97-AF65-F5344CB8AC3E}">
        <p14:creationId xmlns="" xmlns:p14="http://schemas.microsoft.com/office/powerpoint/2010/main" val="357489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744F3F40-C3EE-4741-8CEC-7C68571B293A}" type="slidenum">
              <a:rPr lang="pt-BR" smtClean="0">
                <a:cs typeface="Times New Roman" pitchFamily="18" charset="0"/>
              </a:rPr>
              <a:pPr/>
              <a:t>4</a:t>
            </a:fld>
            <a:endParaRPr lang="pt-BR" smtClean="0">
              <a:cs typeface="Times New Roman" pitchFamily="18"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spcBef>
                <a:spcPct val="0"/>
              </a:spcBef>
            </a:pPr>
            <a:endParaRPr lang="pt-BR" sz="2000" smtClean="0">
              <a:latin typeface="Univers"/>
              <a:cs typeface="Times New Roman" pitchFamily="18" charset="0"/>
            </a:endParaRPr>
          </a:p>
        </p:txBody>
      </p:sp>
    </p:spTree>
    <p:extLst>
      <p:ext uri="{BB962C8B-B14F-4D97-AF65-F5344CB8AC3E}">
        <p14:creationId xmlns="" xmlns:p14="http://schemas.microsoft.com/office/powerpoint/2010/main" val="128181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Espaço Reservado para Imagem de Slide 1"/>
          <p:cNvSpPr>
            <a:spLocks noGrp="1" noRot="1" noChangeAspect="1" noTextEdit="1"/>
          </p:cNvSpPr>
          <p:nvPr>
            <p:ph type="sldImg"/>
          </p:nvPr>
        </p:nvSpPr>
        <p:spPr>
          <a:xfrm>
            <a:off x="1000125" y="768350"/>
            <a:ext cx="5113338" cy="3835400"/>
          </a:xfrm>
          <a:solidFill>
            <a:srgbClr val="FFFFFF"/>
          </a:solidFill>
          <a:ln/>
        </p:spPr>
      </p:sp>
      <p:sp>
        <p:nvSpPr>
          <p:cNvPr id="185347" name="Espaço Reservado para Anotações 2"/>
          <p:cNvSpPr>
            <a:spLocks noGrp="1"/>
          </p:cNvSpPr>
          <p:nvPr>
            <p:ph type="body" idx="1"/>
          </p:nvPr>
        </p:nvSpPr>
        <p:spPr>
          <a:xfrm>
            <a:off x="942975" y="4860925"/>
            <a:ext cx="5216525" cy="4605338"/>
          </a:xfrm>
          <a:noFill/>
          <a:ln>
            <a:solidFill>
              <a:srgbClr val="000000"/>
            </a:solidFill>
          </a:ln>
        </p:spPr>
        <p:txBody>
          <a:bodyPr lIns="96772" tIns="48385" rIns="96772" bIns="48385"/>
          <a:lstStyle/>
          <a:p>
            <a:endParaRPr lang="pt-BR" smtClean="0"/>
          </a:p>
        </p:txBody>
      </p:sp>
      <p:sp>
        <p:nvSpPr>
          <p:cNvPr id="185348" name="Espaço Reservado para Número de Slide 3"/>
          <p:cNvSpPr txBox="1">
            <a:spLocks noGrp="1"/>
          </p:cNvSpPr>
          <p:nvPr/>
        </p:nvSpPr>
        <p:spPr bwMode="auto">
          <a:xfrm>
            <a:off x="4022725" y="9723438"/>
            <a:ext cx="3079750" cy="511175"/>
          </a:xfrm>
          <a:prstGeom prst="rect">
            <a:avLst/>
          </a:prstGeom>
          <a:noFill/>
          <a:ln w="9525">
            <a:noFill/>
            <a:miter lim="800000"/>
            <a:headEnd/>
            <a:tailEnd/>
          </a:ln>
        </p:spPr>
        <p:txBody>
          <a:bodyPr lIns="96772" tIns="48385" rIns="96772" bIns="48385" anchor="b"/>
          <a:lstStyle/>
          <a:p>
            <a:pPr algn="r" defTabSz="966788"/>
            <a:fld id="{B7785D91-9CD0-4C0A-A43F-C44F723BA20B}" type="slidenum">
              <a:rPr lang="pt-BR" sz="1300">
                <a:solidFill>
                  <a:schemeClr val="tx1"/>
                </a:solidFill>
              </a:rPr>
              <a:pPr algn="r" defTabSz="966788"/>
              <a:t>5</a:t>
            </a:fld>
            <a:endParaRPr lang="pt-BR" sz="1300">
              <a:solidFill>
                <a:schemeClr val="tx1"/>
              </a:solidFill>
            </a:endParaRPr>
          </a:p>
        </p:txBody>
      </p:sp>
    </p:spTree>
    <p:extLst>
      <p:ext uri="{BB962C8B-B14F-4D97-AF65-F5344CB8AC3E}">
        <p14:creationId xmlns="" xmlns:p14="http://schemas.microsoft.com/office/powerpoint/2010/main" val="78758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Espaço Reservado para Imagem de Slide 1"/>
          <p:cNvSpPr>
            <a:spLocks noGrp="1" noRot="1" noChangeAspect="1" noTextEdit="1"/>
          </p:cNvSpPr>
          <p:nvPr>
            <p:ph type="sldImg"/>
          </p:nvPr>
        </p:nvSpPr>
        <p:spPr>
          <a:xfrm>
            <a:off x="1000125" y="768350"/>
            <a:ext cx="5113338" cy="3835400"/>
          </a:xfrm>
          <a:solidFill>
            <a:srgbClr val="FFFFFF"/>
          </a:solidFill>
          <a:ln/>
        </p:spPr>
      </p:sp>
      <p:sp>
        <p:nvSpPr>
          <p:cNvPr id="185347" name="Espaço Reservado para Anotações 2"/>
          <p:cNvSpPr>
            <a:spLocks noGrp="1"/>
          </p:cNvSpPr>
          <p:nvPr>
            <p:ph type="body" idx="1"/>
          </p:nvPr>
        </p:nvSpPr>
        <p:spPr>
          <a:xfrm>
            <a:off x="942975" y="4860925"/>
            <a:ext cx="5216525" cy="4605338"/>
          </a:xfrm>
          <a:noFill/>
          <a:ln>
            <a:solidFill>
              <a:srgbClr val="000000"/>
            </a:solidFill>
          </a:ln>
        </p:spPr>
        <p:txBody>
          <a:bodyPr lIns="96772" tIns="48385" rIns="96772" bIns="48385"/>
          <a:lstStyle/>
          <a:p>
            <a:endParaRPr lang="pt-BR" smtClean="0"/>
          </a:p>
        </p:txBody>
      </p:sp>
      <p:sp>
        <p:nvSpPr>
          <p:cNvPr id="185348" name="Espaço Reservado para Número de Slide 3"/>
          <p:cNvSpPr txBox="1">
            <a:spLocks noGrp="1"/>
          </p:cNvSpPr>
          <p:nvPr/>
        </p:nvSpPr>
        <p:spPr bwMode="auto">
          <a:xfrm>
            <a:off x="4022725" y="9723438"/>
            <a:ext cx="3079750" cy="511175"/>
          </a:xfrm>
          <a:prstGeom prst="rect">
            <a:avLst/>
          </a:prstGeom>
          <a:noFill/>
          <a:ln w="9525">
            <a:noFill/>
            <a:miter lim="800000"/>
            <a:headEnd/>
            <a:tailEnd/>
          </a:ln>
        </p:spPr>
        <p:txBody>
          <a:bodyPr lIns="96772" tIns="48385" rIns="96772" bIns="48385" anchor="b"/>
          <a:lstStyle/>
          <a:p>
            <a:pPr algn="r" defTabSz="966788"/>
            <a:fld id="{B7785D91-9CD0-4C0A-A43F-C44F723BA20B}" type="slidenum">
              <a:rPr lang="pt-BR" sz="1300">
                <a:solidFill>
                  <a:schemeClr val="tx1"/>
                </a:solidFill>
              </a:rPr>
              <a:pPr algn="r" defTabSz="966788"/>
              <a:t>6</a:t>
            </a:fld>
            <a:endParaRPr lang="pt-BR" sz="1300">
              <a:solidFill>
                <a:schemeClr val="tx1"/>
              </a:solidFill>
            </a:endParaRPr>
          </a:p>
        </p:txBody>
      </p:sp>
    </p:spTree>
    <p:extLst>
      <p:ext uri="{BB962C8B-B14F-4D97-AF65-F5344CB8AC3E}">
        <p14:creationId xmlns="" xmlns:p14="http://schemas.microsoft.com/office/powerpoint/2010/main" val="3370064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Espaço Reservado para Imagem de Slide 1"/>
          <p:cNvSpPr>
            <a:spLocks noGrp="1" noRot="1" noChangeAspect="1" noTextEdit="1"/>
          </p:cNvSpPr>
          <p:nvPr>
            <p:ph type="sldImg"/>
          </p:nvPr>
        </p:nvSpPr>
        <p:spPr>
          <a:xfrm>
            <a:off x="1000125" y="768350"/>
            <a:ext cx="5113338" cy="3835400"/>
          </a:xfrm>
          <a:solidFill>
            <a:srgbClr val="FFFFFF"/>
          </a:solidFill>
          <a:ln/>
        </p:spPr>
      </p:sp>
      <p:sp>
        <p:nvSpPr>
          <p:cNvPr id="185347" name="Espaço Reservado para Anotações 2"/>
          <p:cNvSpPr>
            <a:spLocks noGrp="1"/>
          </p:cNvSpPr>
          <p:nvPr>
            <p:ph type="body" idx="1"/>
          </p:nvPr>
        </p:nvSpPr>
        <p:spPr>
          <a:xfrm>
            <a:off x="942975" y="4860925"/>
            <a:ext cx="5216525" cy="4605338"/>
          </a:xfrm>
          <a:noFill/>
          <a:ln>
            <a:solidFill>
              <a:srgbClr val="000000"/>
            </a:solidFill>
          </a:ln>
        </p:spPr>
        <p:txBody>
          <a:bodyPr lIns="96772" tIns="48385" rIns="96772" bIns="48385"/>
          <a:lstStyle/>
          <a:p>
            <a:endParaRPr lang="pt-BR" smtClean="0"/>
          </a:p>
        </p:txBody>
      </p:sp>
      <p:sp>
        <p:nvSpPr>
          <p:cNvPr id="185348" name="Espaço Reservado para Número de Slide 3"/>
          <p:cNvSpPr txBox="1">
            <a:spLocks noGrp="1"/>
          </p:cNvSpPr>
          <p:nvPr/>
        </p:nvSpPr>
        <p:spPr bwMode="auto">
          <a:xfrm>
            <a:off x="4022725" y="9723438"/>
            <a:ext cx="3079750" cy="511175"/>
          </a:xfrm>
          <a:prstGeom prst="rect">
            <a:avLst/>
          </a:prstGeom>
          <a:noFill/>
          <a:ln w="9525">
            <a:noFill/>
            <a:miter lim="800000"/>
            <a:headEnd/>
            <a:tailEnd/>
          </a:ln>
        </p:spPr>
        <p:txBody>
          <a:bodyPr lIns="96772" tIns="48385" rIns="96772" bIns="48385" anchor="b"/>
          <a:lstStyle/>
          <a:p>
            <a:pPr algn="r" defTabSz="966788"/>
            <a:fld id="{B7785D91-9CD0-4C0A-A43F-C44F723BA20B}" type="slidenum">
              <a:rPr lang="pt-BR" sz="1300">
                <a:solidFill>
                  <a:schemeClr val="tx1"/>
                </a:solidFill>
              </a:rPr>
              <a:pPr algn="r" defTabSz="966788"/>
              <a:t>7</a:t>
            </a:fld>
            <a:endParaRPr lang="pt-BR" sz="1300">
              <a:solidFill>
                <a:schemeClr val="tx1"/>
              </a:solidFill>
            </a:endParaRPr>
          </a:p>
        </p:txBody>
      </p:sp>
    </p:spTree>
    <p:extLst>
      <p:ext uri="{BB962C8B-B14F-4D97-AF65-F5344CB8AC3E}">
        <p14:creationId xmlns="" xmlns:p14="http://schemas.microsoft.com/office/powerpoint/2010/main" val="227632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Espaço Reservado para Imagem de Slide 1"/>
          <p:cNvSpPr>
            <a:spLocks noGrp="1" noRot="1" noChangeAspect="1" noTextEdit="1"/>
          </p:cNvSpPr>
          <p:nvPr>
            <p:ph type="sldImg"/>
          </p:nvPr>
        </p:nvSpPr>
        <p:spPr>
          <a:xfrm>
            <a:off x="1000125" y="768350"/>
            <a:ext cx="5113338" cy="3835400"/>
          </a:xfrm>
          <a:solidFill>
            <a:srgbClr val="FFFFFF"/>
          </a:solidFill>
          <a:ln/>
        </p:spPr>
      </p:sp>
      <p:sp>
        <p:nvSpPr>
          <p:cNvPr id="185347" name="Espaço Reservado para Anotações 2"/>
          <p:cNvSpPr>
            <a:spLocks noGrp="1"/>
          </p:cNvSpPr>
          <p:nvPr>
            <p:ph type="body" idx="1"/>
          </p:nvPr>
        </p:nvSpPr>
        <p:spPr>
          <a:xfrm>
            <a:off x="942975" y="4860925"/>
            <a:ext cx="5216525" cy="4605338"/>
          </a:xfrm>
          <a:noFill/>
          <a:ln>
            <a:solidFill>
              <a:srgbClr val="000000"/>
            </a:solidFill>
          </a:ln>
        </p:spPr>
        <p:txBody>
          <a:bodyPr lIns="96772" tIns="48385" rIns="96772" bIns="48385"/>
          <a:lstStyle/>
          <a:p>
            <a:endParaRPr lang="pt-BR" smtClean="0"/>
          </a:p>
        </p:txBody>
      </p:sp>
      <p:sp>
        <p:nvSpPr>
          <p:cNvPr id="185348" name="Espaço Reservado para Número de Slide 3"/>
          <p:cNvSpPr txBox="1">
            <a:spLocks noGrp="1"/>
          </p:cNvSpPr>
          <p:nvPr/>
        </p:nvSpPr>
        <p:spPr bwMode="auto">
          <a:xfrm>
            <a:off x="4022725" y="9723438"/>
            <a:ext cx="3079750" cy="511175"/>
          </a:xfrm>
          <a:prstGeom prst="rect">
            <a:avLst/>
          </a:prstGeom>
          <a:noFill/>
          <a:ln w="9525">
            <a:noFill/>
            <a:miter lim="800000"/>
            <a:headEnd/>
            <a:tailEnd/>
          </a:ln>
        </p:spPr>
        <p:txBody>
          <a:bodyPr lIns="96772" tIns="48385" rIns="96772" bIns="48385" anchor="b"/>
          <a:lstStyle/>
          <a:p>
            <a:pPr algn="r" defTabSz="966788"/>
            <a:fld id="{B7785D91-9CD0-4C0A-A43F-C44F723BA20B}" type="slidenum">
              <a:rPr lang="pt-BR" sz="1300">
                <a:solidFill>
                  <a:schemeClr val="tx1"/>
                </a:solidFill>
              </a:rPr>
              <a:pPr algn="r" defTabSz="966788"/>
              <a:t>8</a:t>
            </a:fld>
            <a:endParaRPr lang="pt-BR" sz="1300">
              <a:solidFill>
                <a:schemeClr val="tx1"/>
              </a:solidFill>
            </a:endParaRPr>
          </a:p>
        </p:txBody>
      </p:sp>
    </p:spTree>
    <p:extLst>
      <p:ext uri="{BB962C8B-B14F-4D97-AF65-F5344CB8AC3E}">
        <p14:creationId xmlns="" xmlns:p14="http://schemas.microsoft.com/office/powerpoint/2010/main" val="227975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Espaço Reservado para Imagem de Slide 1"/>
          <p:cNvSpPr>
            <a:spLocks noGrp="1" noRot="1" noChangeAspect="1" noTextEdit="1"/>
          </p:cNvSpPr>
          <p:nvPr>
            <p:ph type="sldImg"/>
          </p:nvPr>
        </p:nvSpPr>
        <p:spPr>
          <a:ln/>
        </p:spPr>
      </p:sp>
      <p:sp>
        <p:nvSpPr>
          <p:cNvPr id="187395" name="Espaço Reservado para Anotações 2"/>
          <p:cNvSpPr>
            <a:spLocks noGrp="1"/>
          </p:cNvSpPr>
          <p:nvPr>
            <p:ph type="body" idx="1"/>
          </p:nvPr>
        </p:nvSpPr>
        <p:spPr>
          <a:noFill/>
          <a:ln/>
        </p:spPr>
        <p:txBody>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09C3B41B-C2A6-482F-A724-C428125DFBA2}" type="slidenum">
              <a:rPr lang="pt-BR" smtClean="0"/>
              <a:pPr>
                <a:defRPr/>
              </a:pPr>
              <a:t>14</a:t>
            </a:fld>
            <a:endParaRPr lang="pt-BR"/>
          </a:p>
        </p:txBody>
      </p:sp>
    </p:spTree>
    <p:extLst>
      <p:ext uri="{BB962C8B-B14F-4D97-AF65-F5344CB8AC3E}">
        <p14:creationId xmlns="" xmlns:p14="http://schemas.microsoft.com/office/powerpoint/2010/main" val="73042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7"/>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1"/>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40"/>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40"/>
            <a:ext cx="8229600" cy="585152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ítulo e tabela">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152400" y="854075"/>
            <a:ext cx="8839200" cy="0"/>
          </a:xfrm>
          <a:prstGeom prst="line">
            <a:avLst/>
          </a:prstGeom>
          <a:noFill/>
          <a:ln w="19050">
            <a:solidFill>
              <a:srgbClr val="162C5D"/>
            </a:solidFill>
            <a:round/>
            <a:headEnd/>
            <a:tailEnd/>
          </a:ln>
          <a:effectLst/>
        </p:spPr>
        <p:txBody>
          <a:bodyPr/>
          <a:lstStyle/>
          <a:p>
            <a:pPr>
              <a:defRPr/>
            </a:pPr>
            <a:endParaRPr lang="pt-BR" sz="2400">
              <a:solidFill>
                <a:schemeClr val="tx1"/>
              </a:solidFill>
              <a:latin typeface="Times New Roman" pitchFamily="18" charset="0"/>
              <a:cs typeface="+mn-cs"/>
            </a:endParaRPr>
          </a:p>
        </p:txBody>
      </p:sp>
      <p:sp>
        <p:nvSpPr>
          <p:cNvPr id="5" name="Line 9"/>
          <p:cNvSpPr>
            <a:spLocks noChangeShapeType="1"/>
          </p:cNvSpPr>
          <p:nvPr userDrawn="1"/>
        </p:nvSpPr>
        <p:spPr bwMode="auto">
          <a:xfrm>
            <a:off x="152400" y="6610350"/>
            <a:ext cx="8839200" cy="0"/>
          </a:xfrm>
          <a:prstGeom prst="line">
            <a:avLst/>
          </a:prstGeom>
          <a:noFill/>
          <a:ln w="12700">
            <a:solidFill>
              <a:srgbClr val="162C5D"/>
            </a:solidFill>
            <a:round/>
            <a:headEnd/>
            <a:tailEnd/>
          </a:ln>
          <a:effectLst/>
        </p:spPr>
        <p:txBody>
          <a:bodyPr/>
          <a:lstStyle/>
          <a:p>
            <a:pPr>
              <a:defRPr/>
            </a:pPr>
            <a:endParaRPr lang="pt-BR" sz="2400">
              <a:solidFill>
                <a:schemeClr val="tx1"/>
              </a:solidFill>
              <a:latin typeface="Times New Roman" pitchFamily="18" charset="0"/>
              <a:cs typeface="+mn-cs"/>
            </a:endParaRPr>
          </a:p>
        </p:txBody>
      </p:sp>
      <p:sp>
        <p:nvSpPr>
          <p:cNvPr id="6" name="Text Box 7"/>
          <p:cNvSpPr txBox="1">
            <a:spLocks noChangeArrowheads="1"/>
          </p:cNvSpPr>
          <p:nvPr userDrawn="1"/>
        </p:nvSpPr>
        <p:spPr bwMode="auto">
          <a:xfrm>
            <a:off x="12700" y="6591300"/>
            <a:ext cx="9144000" cy="244475"/>
          </a:xfrm>
          <a:prstGeom prst="rect">
            <a:avLst/>
          </a:prstGeom>
          <a:noFill/>
          <a:ln w="9525">
            <a:noFill/>
            <a:miter lim="800000"/>
            <a:headEnd/>
            <a:tailEnd/>
          </a:ln>
          <a:effectLst/>
        </p:spPr>
        <p:txBody>
          <a:bodyPr>
            <a:spAutoFit/>
          </a:bodyPr>
          <a:lstStyle/>
          <a:p>
            <a:pPr algn="ctr">
              <a:defRPr/>
            </a:pPr>
            <a:fld id="{8568B396-E0F3-4198-86F5-15A5BBBCCA7B}" type="slidenum">
              <a:rPr lang="pt-BR" sz="1000">
                <a:solidFill>
                  <a:srgbClr val="4D4D4D"/>
                </a:solidFill>
                <a:latin typeface="Arial" charset="0"/>
                <a:cs typeface="Arial" charset="0"/>
              </a:rPr>
              <a:pPr algn="ctr">
                <a:defRPr/>
              </a:pPr>
              <a:t>‹nº›</a:t>
            </a:fld>
            <a:endParaRPr lang="pt-BR" sz="1000">
              <a:solidFill>
                <a:srgbClr val="4D4D4D"/>
              </a:solidFill>
              <a:latin typeface="Arial" charset="0"/>
              <a:cs typeface="Arial" charset="0"/>
            </a:endParaRPr>
          </a:p>
        </p:txBody>
      </p:sp>
      <p:sp>
        <p:nvSpPr>
          <p:cNvPr id="7" name="Text Box 8"/>
          <p:cNvSpPr txBox="1">
            <a:spLocks noChangeArrowheads="1"/>
          </p:cNvSpPr>
          <p:nvPr userDrawn="1"/>
        </p:nvSpPr>
        <p:spPr bwMode="auto">
          <a:xfrm>
            <a:off x="6567488" y="6613525"/>
            <a:ext cx="2500312" cy="244475"/>
          </a:xfrm>
          <a:prstGeom prst="rect">
            <a:avLst/>
          </a:prstGeom>
          <a:noFill/>
          <a:ln w="9525">
            <a:noFill/>
            <a:miter lim="800000"/>
            <a:headEnd/>
            <a:tailEnd/>
          </a:ln>
          <a:effectLst/>
        </p:spPr>
        <p:txBody>
          <a:bodyPr wrap="none">
            <a:spAutoFit/>
          </a:bodyPr>
          <a:lstStyle/>
          <a:p>
            <a:pPr>
              <a:defRPr/>
            </a:pPr>
            <a:r>
              <a:rPr lang="pt-BR" sz="1000">
                <a:solidFill>
                  <a:srgbClr val="4D4D4D"/>
                </a:solidFill>
                <a:latin typeface="Arial" charset="0"/>
                <a:cs typeface="Arial" charset="0"/>
              </a:rPr>
              <a:t>COMPROMISSO ATRAVÉS DO TEMPO</a:t>
            </a:r>
          </a:p>
        </p:txBody>
      </p:sp>
      <p:sp>
        <p:nvSpPr>
          <p:cNvPr id="2" name="Título 1"/>
          <p:cNvSpPr>
            <a:spLocks noGrp="1"/>
          </p:cNvSpPr>
          <p:nvPr>
            <p:ph type="title"/>
          </p:nvPr>
        </p:nvSpPr>
        <p:spPr>
          <a:xfrm>
            <a:off x="685800" y="609600"/>
            <a:ext cx="7772400" cy="1143000"/>
          </a:xfrm>
          <a:prstGeom prst="rect">
            <a:avLst/>
          </a:prstGeo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685800" y="1981200"/>
            <a:ext cx="7772400" cy="4114800"/>
          </a:xfrm>
          <a:prstGeom prst="rect">
            <a:avLst/>
          </a:prstGeom>
        </p:spPr>
        <p:txBody>
          <a:bodyPr/>
          <a:lstStyle/>
          <a:p>
            <a:pPr lvl="0"/>
            <a:endParaRPr lang="pt-BR" noProof="0" smtClean="0"/>
          </a:p>
        </p:txBody>
      </p:sp>
      <p:sp>
        <p:nvSpPr>
          <p:cNvPr id="8" name="Rectangle 6"/>
          <p:cNvSpPr>
            <a:spLocks noGrp="1" noChangeArrowheads="1"/>
          </p:cNvSpPr>
          <p:nvPr>
            <p:ph type="dt" sz="half" idx="10"/>
          </p:nvPr>
        </p:nvSpPr>
        <p:spPr>
          <a:xfrm>
            <a:off x="685800" y="6248400"/>
            <a:ext cx="1905000" cy="457200"/>
          </a:xfrm>
          <a:prstGeom prst="rect">
            <a:avLst/>
          </a:prstGeom>
        </p:spPr>
        <p:txBody>
          <a:bodyPr/>
          <a:lstStyle>
            <a:lvl1pPr>
              <a:defRPr>
                <a:latin typeface="Arial" charset="0"/>
                <a:cs typeface="Arial" charset="0"/>
              </a:defRPr>
            </a:lvl1pPr>
          </a:lstStyle>
          <a:p>
            <a:pPr>
              <a:defRPr/>
            </a:pPr>
            <a:endParaRPr lang="pt-BR"/>
          </a:p>
        </p:txBody>
      </p:sp>
      <p:sp>
        <p:nvSpPr>
          <p:cNvPr id="9" name="Rectangle 7"/>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cs typeface="Arial" charset="0"/>
              </a:defRPr>
            </a:lvl1pPr>
          </a:lstStyle>
          <a:p>
            <a:pPr>
              <a:defRPr/>
            </a:pPr>
            <a:endParaRPr lang="pt-BR"/>
          </a:p>
        </p:txBody>
      </p:sp>
      <p:sp>
        <p:nvSpPr>
          <p:cNvPr id="10" name="Rectangle 8"/>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E496C9C5-0213-4409-BD7F-8A7A261273A7}"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4"/>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7"/>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7"/>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8"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7"/>
            <a:ext cx="8229600" cy="1143000"/>
          </a:xfrm>
          <a:prstGeom prst="rect">
            <a:avLst/>
          </a:prstGeom>
        </p:spPr>
        <p:txBody>
          <a:bodyPr/>
          <a:lstStyle/>
          <a:p>
            <a:r>
              <a:rPr lang="pt-BR" smtClean="0"/>
              <a:t>Clique para editar o estilo do título mestre</a:t>
            </a:r>
            <a:endParaRPr lang="pt-B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49"/>
            <a:ext cx="3008313" cy="1162051"/>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9"/>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7"/>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1"/>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aixaDeTexto 5"/>
          <p:cNvSpPr txBox="1"/>
          <p:nvPr userDrawn="1"/>
        </p:nvSpPr>
        <p:spPr>
          <a:xfrm>
            <a:off x="3059832" y="-71438"/>
            <a:ext cx="6059672" cy="246221"/>
          </a:xfrm>
          <a:prstGeom prst="rect">
            <a:avLst/>
          </a:prstGeom>
          <a:noFill/>
        </p:spPr>
        <p:txBody>
          <a:bodyPr wrap="none">
            <a:spAutoFit/>
          </a:bodyPr>
          <a:lstStyle/>
          <a:p>
            <a:pPr>
              <a:defRPr/>
            </a:pPr>
            <a:r>
              <a:rPr lang="pt-BR" sz="1000" i="1" baseline="0" dirty="0" smtClean="0">
                <a:solidFill>
                  <a:schemeClr val="tx1"/>
                </a:solidFill>
              </a:rPr>
              <a:t>ABIPEM – 50º Congresso Nacional – Palestra de Silvio Renato Rangel Silveira – junho/2016 – slide </a:t>
            </a:r>
            <a:fld id="{ACF13D7C-C64C-4B98-AF26-4C6CAEED39E8}" type="slidenum">
              <a:rPr lang="pt-BR" sz="1000" i="1" baseline="0" smtClean="0">
                <a:solidFill>
                  <a:schemeClr val="tx1"/>
                </a:solidFill>
              </a:rPr>
              <a:pPr>
                <a:defRPr/>
              </a:pPr>
              <a:t>‹nº›</a:t>
            </a:fld>
            <a:endParaRPr lang="pt-BR" sz="1000" i="1" dirty="0">
              <a:solidFill>
                <a:schemeClr val="tx1"/>
              </a:solidFill>
            </a:endParaRPr>
          </a:p>
        </p:txBody>
      </p:sp>
      <p:pic>
        <p:nvPicPr>
          <p:cNvPr id="2" name="Imagem 1"/>
          <p:cNvPicPr>
            <a:picLocks noChangeAspect="1"/>
          </p:cNvPicPr>
          <p:nvPr userDrawn="1"/>
        </p:nvPicPr>
        <p:blipFill rotWithShape="1">
          <a:blip r:embed="rId15" cstate="print"/>
          <a:srcRect t="13463" r="6776" b="78676"/>
          <a:stretch/>
        </p:blipFill>
        <p:spPr>
          <a:xfrm>
            <a:off x="-36512" y="116631"/>
            <a:ext cx="9217024" cy="648073"/>
          </a:xfrm>
          <a:prstGeom prst="rect">
            <a:avLst/>
          </a:prstGeom>
        </p:spPr>
      </p:pic>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Planilha_do_Microsoft_Office_Excel_97-20031.xl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aixaDeTexto 8"/>
          <p:cNvSpPr txBox="1">
            <a:spLocks noChangeArrowheads="1"/>
          </p:cNvSpPr>
          <p:nvPr/>
        </p:nvSpPr>
        <p:spPr bwMode="auto">
          <a:xfrm>
            <a:off x="539552" y="4365104"/>
            <a:ext cx="9144000" cy="954107"/>
          </a:xfrm>
          <a:prstGeom prst="rect">
            <a:avLst/>
          </a:prstGeom>
          <a:noFill/>
          <a:ln w="9525">
            <a:noFill/>
            <a:miter lim="800000"/>
            <a:headEnd/>
            <a:tailEnd/>
          </a:ln>
        </p:spPr>
        <p:txBody>
          <a:bodyPr>
            <a:spAutoFit/>
          </a:bodyPr>
          <a:lstStyle/>
          <a:p>
            <a:pPr algn="ctr"/>
            <a:r>
              <a:rPr lang="pt-BR" sz="2800" b="1" dirty="0" smtClean="0">
                <a:solidFill>
                  <a:schemeClr val="tx1"/>
                </a:solidFill>
              </a:rPr>
              <a:t>PREVIDÊNCIA SOCIAL </a:t>
            </a:r>
          </a:p>
          <a:p>
            <a:pPr algn="ctr"/>
            <a:r>
              <a:rPr lang="pt-BR" sz="2800" b="1" dirty="0" smtClean="0">
                <a:solidFill>
                  <a:schemeClr val="tx1"/>
                </a:solidFill>
              </a:rPr>
              <a:t>NA SOCIEDADE DE RISCO</a:t>
            </a:r>
            <a:endParaRPr lang="pt-BR" sz="2800" dirty="0">
              <a:solidFill>
                <a:schemeClr val="tx1"/>
              </a:solidFill>
            </a:endParaRPr>
          </a:p>
        </p:txBody>
      </p:sp>
      <p:sp>
        <p:nvSpPr>
          <p:cNvPr id="3076" name="CaixaDeTexto 9"/>
          <p:cNvSpPr txBox="1">
            <a:spLocks noChangeArrowheads="1"/>
          </p:cNvSpPr>
          <p:nvPr/>
        </p:nvSpPr>
        <p:spPr bwMode="auto">
          <a:xfrm>
            <a:off x="1835696" y="5842000"/>
            <a:ext cx="6858000" cy="1016000"/>
          </a:xfrm>
          <a:prstGeom prst="rect">
            <a:avLst/>
          </a:prstGeom>
          <a:noFill/>
          <a:ln w="9525">
            <a:noFill/>
            <a:miter lim="800000"/>
            <a:headEnd/>
            <a:tailEnd/>
          </a:ln>
        </p:spPr>
        <p:txBody>
          <a:bodyPr>
            <a:spAutoFit/>
          </a:bodyPr>
          <a:lstStyle/>
          <a:p>
            <a:pPr algn="r"/>
            <a:r>
              <a:rPr lang="pt-BR" sz="2000" b="1" i="1" u="sng" dirty="0" smtClean="0">
                <a:solidFill>
                  <a:schemeClr val="tx1"/>
                </a:solidFill>
              </a:rPr>
              <a:t>Silvio</a:t>
            </a:r>
            <a:r>
              <a:rPr lang="pt-BR" sz="2000" b="1" i="1" dirty="0" smtClean="0">
                <a:solidFill>
                  <a:schemeClr val="tx1"/>
                </a:solidFill>
              </a:rPr>
              <a:t> </a:t>
            </a:r>
            <a:r>
              <a:rPr lang="pt-BR" sz="2000" b="1" i="1" dirty="0">
                <a:solidFill>
                  <a:schemeClr val="tx1"/>
                </a:solidFill>
              </a:rPr>
              <a:t>Renato </a:t>
            </a:r>
            <a:r>
              <a:rPr lang="pt-BR" sz="2000" b="1" i="1" u="sng" dirty="0">
                <a:solidFill>
                  <a:schemeClr val="tx1"/>
                </a:solidFill>
              </a:rPr>
              <a:t>Rangel</a:t>
            </a:r>
            <a:r>
              <a:rPr lang="pt-BR" sz="2000" b="1" i="1" dirty="0">
                <a:solidFill>
                  <a:schemeClr val="tx1"/>
                </a:solidFill>
              </a:rPr>
              <a:t> Silveira</a:t>
            </a:r>
          </a:p>
          <a:p>
            <a:pPr algn="r"/>
            <a:endParaRPr lang="pt-BR" sz="2000" b="1" i="1" dirty="0">
              <a:solidFill>
                <a:schemeClr val="tx1"/>
              </a:solidFill>
            </a:endParaRPr>
          </a:p>
          <a:p>
            <a:pPr algn="r"/>
            <a:r>
              <a:rPr lang="pt-BR" sz="2000" b="1" i="1" dirty="0" smtClean="0">
                <a:solidFill>
                  <a:schemeClr val="tx1"/>
                </a:solidFill>
              </a:rPr>
              <a:t>Junho/2016</a:t>
            </a:r>
            <a:endParaRPr lang="pt-BR" sz="2000" i="1" dirty="0">
              <a:solidFill>
                <a:schemeClr val="tx1"/>
              </a:solidFill>
            </a:endParaRPr>
          </a:p>
        </p:txBody>
      </p:sp>
      <p:pic>
        <p:nvPicPr>
          <p:cNvPr id="7" name="Picture 2"/>
          <p:cNvPicPr>
            <a:picLocks noChangeAspect="1" noChangeArrowheads="1"/>
          </p:cNvPicPr>
          <p:nvPr/>
        </p:nvPicPr>
        <p:blipFill>
          <a:blip r:embed="rId3" cstate="print"/>
          <a:srcRect/>
          <a:stretch>
            <a:fillRect/>
          </a:stretch>
        </p:blipFill>
        <p:spPr bwMode="auto">
          <a:xfrm>
            <a:off x="-36512" y="0"/>
            <a:ext cx="9352453"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
          <p:cNvSpPr>
            <a:spLocks noChangeArrowheads="1"/>
          </p:cNvSpPr>
          <p:nvPr/>
        </p:nvSpPr>
        <p:spPr bwMode="auto">
          <a:xfrm>
            <a:off x="467544" y="1262365"/>
            <a:ext cx="8170827" cy="526297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 SOLIDARIEDADE E SUSTENTABILIDADE:  DUAS FACES DA PREVIDÊNCIA</a:t>
            </a:r>
          </a:p>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3.1 		DIREITO PREVIDENCIÁRIO: DELIMITANDO O OBJETO DESTE ESTUDO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3.1.1	Assistência Social</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3.1.2	Previdência Social</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3.1.3	Visões Doutrinárias do Escopo do Direito Previdenciário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3.1.4	Princípios do Direito Previdenciário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3.2 		O PRINCÍPIO DA SOLIDARIEDADE PREVIDENCIÁRIA</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3.2.1	O Princípio da Solidariedade Social na Doutrina</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3.2.2	Solidariedade Familiar x Solidariedade Previdenciária</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3.2.3	A Imprevisibilidade como Elemento Caracterizador de Solidariedade</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3.3 		O PRINCÍPIO DA SUSTENTABILIDADE PREVIDENCIÁRIA</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3.3.1	Princípios Relacionados ao Equilíbrio Financeiro e Atuarial</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3.3.1.1 	Princípio do equilíbrio econômico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3.3.1.2 	Regra da contrapartida</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3.3.1.3 	Princípio da precedência da fonte de custeio (total)</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3.3.1.4 	Princípio do equilíbrio financeiro e atuarial</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3.3.1.5 	Princípio da suficiência de reservas para garantir o benefício contratado</a:t>
            </a: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lang="pt-BR" sz="1600" b="1" dirty="0" smtClean="0">
                <a:solidFill>
                  <a:schemeClr val="tx1"/>
                </a:solidFill>
                <a:ea typeface="Times New Roman" pitchFamily="18" charset="0"/>
              </a:rPr>
              <a:t>3.3.2	Integrando a Técnica Previdenciária ao Direito</a:t>
            </a:r>
            <a:endParaRPr kumimoji="0" lang="pt-BR" sz="1600" b="1" i="0" strike="noStrike" cap="none" normalizeH="0" baseline="30000" dirty="0" smtClean="0">
              <a:ln>
                <a:noFill/>
              </a:ln>
              <a:solidFill>
                <a:schemeClr val="tx1"/>
              </a:solidFill>
              <a:effectLst/>
              <a:latin typeface="Arial" pitchFamily="34" charset="0"/>
              <a:ea typeface="Times New Roman" pitchFamily="18" charset="0"/>
              <a:cs typeface="Arial" pitchFamily="34" charset="0"/>
            </a:endParaRPr>
          </a:p>
        </p:txBody>
      </p:sp>
      <p:sp>
        <p:nvSpPr>
          <p:cNvPr id="3" name="Text Box 3"/>
          <p:cNvSpPr txBox="1">
            <a:spLocks noChangeArrowheads="1"/>
          </p:cNvSpPr>
          <p:nvPr/>
        </p:nvSpPr>
        <p:spPr bwMode="auto">
          <a:xfrm>
            <a:off x="1521285" y="304800"/>
            <a:ext cx="7470315" cy="307777"/>
          </a:xfrm>
          <a:prstGeom prst="rect">
            <a:avLst/>
          </a:prstGeom>
          <a:noFill/>
          <a:ln w="9525">
            <a:noFill/>
            <a:miter lim="800000"/>
            <a:headEnd/>
            <a:tailEnd/>
          </a:ln>
        </p:spPr>
        <p:txBody>
          <a:bodyPr wrap="none">
            <a:spAutoFit/>
          </a:bodyPr>
          <a:lstStyle/>
          <a:p>
            <a:pPr algn="r"/>
            <a:r>
              <a:rPr lang="pt-BR" dirty="0" smtClean="0"/>
              <a:t>Previdência Social na Sociedade de Risco: o desafio da solidariedade com sustentabilidade</a:t>
            </a:r>
            <a:endParaRPr lang="pt-BR" dirty="0"/>
          </a:p>
        </p:txBody>
      </p:sp>
      <p:sp>
        <p:nvSpPr>
          <p:cNvPr id="4" name="CaixaDeTexto 3"/>
          <p:cNvSpPr txBox="1"/>
          <p:nvPr/>
        </p:nvSpPr>
        <p:spPr>
          <a:xfrm>
            <a:off x="3419872" y="836712"/>
            <a:ext cx="2528256" cy="307777"/>
          </a:xfrm>
          <a:prstGeom prst="rect">
            <a:avLst/>
          </a:prstGeom>
          <a:noFill/>
        </p:spPr>
        <p:txBody>
          <a:bodyPr wrap="none" rtlCol="0">
            <a:spAutoFit/>
          </a:bodyPr>
          <a:lstStyle/>
          <a:p>
            <a:r>
              <a:rPr lang="pt-BR" b="1" dirty="0" smtClean="0">
                <a:solidFill>
                  <a:schemeClr val="tx1"/>
                </a:solidFill>
              </a:rPr>
              <a:t>Tópicos abordados no livro</a:t>
            </a:r>
            <a:endParaRPr lang="pt-BR"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467544" y="1394767"/>
            <a:ext cx="8424936"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4 		INCERTEZAS INERENTES AOS PLANOS PREVIDENCIÁRIOS</a:t>
            </a:r>
          </a:p>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4.1 		REGIMES DE FINANCIAMENTO DE PLANOS PREVIDENCIÁRIOS</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4.2 		RISCOS PARA O EQUILÍBRIO PREVIDENCIÁRIO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4.3 		INCERTEZAS NO REGIME DE REPARTIÇÃO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4.3.1	Os Riscos Técnicos no Regime de Repartição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4.3.2	O Risco Moral Intrínseco ao Pacto Intergeracional</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4.3.3	O Risco Moral da Ausência de Correlação  entre Contribuições e Benefícios</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4.3.4	Conclusões Preliminares sobre o Equilíbrio Financeiro e Atuarial  em um Sistema de Repartição Simples</a:t>
            </a: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4.4 		INCERTEZAS NO REGIME DE CAPITALIZAÇÃO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4.4.1	O Risco Técnico do Regime de Capitalização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4.4.1.1 	A armadilha do juro: simultaneamente o maior amigo e o maior perigo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4.4.1.2 	A armadilha da inadequação do modelo e das hipóteses atuariais</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4.4.2	O Risco Moral no Regime de Capitalização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4.4.3	O Risco de Gestão no Regime de Capitalização</a:t>
            </a:r>
            <a:endParaRPr kumimoji="0" lang="pt-BR" sz="1600" b="1" i="0" strike="noStrike" cap="none" normalizeH="0" baseline="30000" dirty="0" smtClean="0">
              <a:ln>
                <a:noFill/>
              </a:ln>
              <a:solidFill>
                <a:schemeClr val="tx1"/>
              </a:solidFill>
              <a:effectLst/>
              <a:latin typeface="Arial" pitchFamily="34" charset="0"/>
              <a:ea typeface="Times New Roman" pitchFamily="18" charset="0"/>
              <a:cs typeface="Arial" pitchFamily="34" charset="0"/>
            </a:endParaRPr>
          </a:p>
        </p:txBody>
      </p:sp>
      <p:sp>
        <p:nvSpPr>
          <p:cNvPr id="3" name="Text Box 3"/>
          <p:cNvSpPr txBox="1">
            <a:spLocks noChangeArrowheads="1"/>
          </p:cNvSpPr>
          <p:nvPr/>
        </p:nvSpPr>
        <p:spPr bwMode="auto">
          <a:xfrm>
            <a:off x="1521285" y="304800"/>
            <a:ext cx="7470315" cy="307777"/>
          </a:xfrm>
          <a:prstGeom prst="rect">
            <a:avLst/>
          </a:prstGeom>
          <a:noFill/>
          <a:ln w="9525">
            <a:noFill/>
            <a:miter lim="800000"/>
            <a:headEnd/>
            <a:tailEnd/>
          </a:ln>
        </p:spPr>
        <p:txBody>
          <a:bodyPr wrap="none">
            <a:spAutoFit/>
          </a:bodyPr>
          <a:lstStyle/>
          <a:p>
            <a:pPr algn="r"/>
            <a:r>
              <a:rPr lang="pt-BR" dirty="0" smtClean="0"/>
              <a:t>Previdência Social na Sociedade de Risco: o desafio da solidariedade com sustentabilidade</a:t>
            </a:r>
            <a:endParaRPr lang="pt-BR" dirty="0"/>
          </a:p>
        </p:txBody>
      </p:sp>
      <p:sp>
        <p:nvSpPr>
          <p:cNvPr id="4" name="CaixaDeTexto 3"/>
          <p:cNvSpPr txBox="1"/>
          <p:nvPr/>
        </p:nvSpPr>
        <p:spPr>
          <a:xfrm>
            <a:off x="3419872" y="836712"/>
            <a:ext cx="2528256" cy="307777"/>
          </a:xfrm>
          <a:prstGeom prst="rect">
            <a:avLst/>
          </a:prstGeom>
          <a:noFill/>
        </p:spPr>
        <p:txBody>
          <a:bodyPr wrap="none" rtlCol="0">
            <a:spAutoFit/>
          </a:bodyPr>
          <a:lstStyle/>
          <a:p>
            <a:r>
              <a:rPr lang="pt-BR" b="1" dirty="0" smtClean="0">
                <a:solidFill>
                  <a:schemeClr val="tx1"/>
                </a:solidFill>
              </a:rPr>
              <a:t>Tópicos abordados no livro</a:t>
            </a:r>
            <a:endParaRPr lang="pt-BR"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521285" y="304800"/>
            <a:ext cx="7470315" cy="307777"/>
          </a:xfrm>
          <a:prstGeom prst="rect">
            <a:avLst/>
          </a:prstGeom>
          <a:noFill/>
          <a:ln w="9525">
            <a:noFill/>
            <a:miter lim="800000"/>
            <a:headEnd/>
            <a:tailEnd/>
          </a:ln>
        </p:spPr>
        <p:txBody>
          <a:bodyPr wrap="none">
            <a:spAutoFit/>
          </a:bodyPr>
          <a:lstStyle/>
          <a:p>
            <a:pPr algn="r"/>
            <a:r>
              <a:rPr lang="pt-BR" dirty="0" smtClean="0"/>
              <a:t>Previdência Social na Sociedade de Risco: o desafio da solidariedade com sustentabilidade</a:t>
            </a:r>
            <a:endParaRPr lang="pt-BR" dirty="0"/>
          </a:p>
        </p:txBody>
      </p:sp>
      <p:grpSp>
        <p:nvGrpSpPr>
          <p:cNvPr id="7" name="Grupo 6"/>
          <p:cNvGrpSpPr/>
          <p:nvPr/>
        </p:nvGrpSpPr>
        <p:grpSpPr>
          <a:xfrm>
            <a:off x="539552" y="1916832"/>
            <a:ext cx="8568952" cy="2376264"/>
            <a:chOff x="539552" y="1916832"/>
            <a:chExt cx="8568952" cy="2376264"/>
          </a:xfrm>
        </p:grpSpPr>
        <p:sp>
          <p:nvSpPr>
            <p:cNvPr id="4" name="Retângulo de cantos arredondados 3"/>
            <p:cNvSpPr/>
            <p:nvPr/>
          </p:nvSpPr>
          <p:spPr>
            <a:xfrm>
              <a:off x="539552" y="1916832"/>
              <a:ext cx="6120680"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6855080" y="2708920"/>
              <a:ext cx="2253424" cy="954107"/>
            </a:xfrm>
            <a:prstGeom prst="rect">
              <a:avLst/>
            </a:prstGeom>
            <a:noFill/>
          </p:spPr>
          <p:txBody>
            <a:bodyPr wrap="square" rtlCol="0">
              <a:spAutoFit/>
            </a:bodyPr>
            <a:lstStyle/>
            <a:p>
              <a:r>
                <a:rPr lang="pt-BR" dirty="0" smtClean="0">
                  <a:solidFill>
                    <a:schemeClr val="tx1"/>
                  </a:solidFill>
                </a:rPr>
                <a:t>Importação de princípios do direito ambiental, que também possui caráter intergeracional!!!</a:t>
              </a:r>
              <a:endParaRPr lang="pt-BR" dirty="0">
                <a:solidFill>
                  <a:schemeClr val="tx1"/>
                </a:solidFill>
              </a:endParaRPr>
            </a:p>
          </p:txBody>
        </p:sp>
      </p:grpSp>
      <p:sp>
        <p:nvSpPr>
          <p:cNvPr id="6" name="CaixaDeTexto 5"/>
          <p:cNvSpPr txBox="1"/>
          <p:nvPr/>
        </p:nvSpPr>
        <p:spPr>
          <a:xfrm>
            <a:off x="3419872" y="836712"/>
            <a:ext cx="2528256" cy="307777"/>
          </a:xfrm>
          <a:prstGeom prst="rect">
            <a:avLst/>
          </a:prstGeom>
          <a:noFill/>
        </p:spPr>
        <p:txBody>
          <a:bodyPr wrap="none" rtlCol="0">
            <a:spAutoFit/>
          </a:bodyPr>
          <a:lstStyle/>
          <a:p>
            <a:r>
              <a:rPr lang="pt-BR" b="1" dirty="0" smtClean="0">
                <a:solidFill>
                  <a:schemeClr val="tx1"/>
                </a:solidFill>
              </a:rPr>
              <a:t>Tópicos abordados no livro</a:t>
            </a:r>
            <a:endParaRPr lang="pt-BR" b="1" dirty="0">
              <a:solidFill>
                <a:schemeClr val="tx1"/>
              </a:solidFill>
            </a:endParaRPr>
          </a:p>
        </p:txBody>
      </p:sp>
      <p:sp>
        <p:nvSpPr>
          <p:cNvPr id="128001" name="Rectangle 1"/>
          <p:cNvSpPr>
            <a:spLocks noChangeArrowheads="1"/>
          </p:cNvSpPr>
          <p:nvPr/>
        </p:nvSpPr>
        <p:spPr bwMode="auto">
          <a:xfrm>
            <a:off x="539552" y="1412776"/>
            <a:ext cx="8208912"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5 		A TUTELA DO FUTURO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5.1 		A GERAÇÃO FUTURA É SUJEITO DE DIREITOS?</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5.2 		O PRINCÍPIO DA RESPONSABILIDADE</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5.2.1	A crítica de Jonas à Ética do Curto Prazo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5.2.2	A Busca de uma Nova Ética</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5.2.3	Implicações da “Ética do Futuro”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5.2.4	Criando o Senso de Urgência</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5.3 		O PRINCÍPIO DA PRECAUÇÃO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5.4 		OS TUTORES DO FUTURO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5.5 		EM BUSCA DO CONSENSO PREVIDENCIÁRIO</a:t>
            </a: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6 		CONCLUSÕES</a:t>
            </a:r>
            <a:endParaRPr kumimoji="0" lang="pt-BR" sz="1600" b="1"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471085" y="304800"/>
            <a:ext cx="3520515" cy="307777"/>
          </a:xfrm>
          <a:prstGeom prst="rect">
            <a:avLst/>
          </a:prstGeom>
          <a:noFill/>
          <a:ln w="9525">
            <a:noFill/>
            <a:miter lim="800000"/>
            <a:headEnd/>
            <a:tailEnd/>
          </a:ln>
        </p:spPr>
        <p:txBody>
          <a:bodyPr wrap="none">
            <a:spAutoFit/>
          </a:bodyPr>
          <a:lstStyle/>
          <a:p>
            <a:pPr algn="r"/>
            <a:r>
              <a:rPr lang="pt-BR" dirty="0" smtClean="0"/>
              <a:t>Sociedade de Risco, segundo </a:t>
            </a:r>
            <a:r>
              <a:rPr lang="pt-BR" dirty="0" err="1" smtClean="0"/>
              <a:t>Ulrich</a:t>
            </a:r>
            <a:r>
              <a:rPr lang="pt-BR" dirty="0" smtClean="0"/>
              <a:t> </a:t>
            </a:r>
            <a:r>
              <a:rPr lang="pt-BR" dirty="0" err="1" smtClean="0"/>
              <a:t>Beck</a:t>
            </a:r>
            <a:endParaRPr lang="pt-BR" dirty="0"/>
          </a:p>
        </p:txBody>
      </p:sp>
      <p:graphicFrame>
        <p:nvGraphicFramePr>
          <p:cNvPr id="10" name="Diagrama 9"/>
          <p:cNvGraphicFramePr/>
          <p:nvPr/>
        </p:nvGraphicFramePr>
        <p:xfrm>
          <a:off x="539552" y="1412776"/>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upo 15"/>
          <p:cNvGrpSpPr/>
          <p:nvPr/>
        </p:nvGrpSpPr>
        <p:grpSpPr>
          <a:xfrm>
            <a:off x="71301" y="908720"/>
            <a:ext cx="8775460" cy="1754326"/>
            <a:chOff x="71301" y="908720"/>
            <a:chExt cx="8775460" cy="1754326"/>
          </a:xfrm>
        </p:grpSpPr>
        <p:sp>
          <p:nvSpPr>
            <p:cNvPr id="5" name="CaixaDeTexto 4"/>
            <p:cNvSpPr txBox="1"/>
            <p:nvPr/>
          </p:nvSpPr>
          <p:spPr>
            <a:xfrm flipH="1">
              <a:off x="6156176" y="908720"/>
              <a:ext cx="2690585" cy="1754326"/>
            </a:xfrm>
            <a:prstGeom prst="rect">
              <a:avLst/>
            </a:prstGeom>
            <a:noFill/>
          </p:spPr>
          <p:txBody>
            <a:bodyPr wrap="square" rtlCol="0">
              <a:spAutoFit/>
            </a:bodyPr>
            <a:lstStyle/>
            <a:p>
              <a:r>
                <a:rPr lang="pt-BR" sz="1800" dirty="0" smtClean="0">
                  <a:solidFill>
                    <a:schemeClr val="tx1"/>
                  </a:solidFill>
                </a:rPr>
                <a:t>Riscos atribuído aos Deuses, perigos criados pela natureza, aventura pelo desconhecido vinculada ao perigo e ao heroísmo. </a:t>
              </a:r>
              <a:endParaRPr lang="pt-BR" sz="1800" dirty="0">
                <a:solidFill>
                  <a:schemeClr val="tx1"/>
                </a:solidFill>
              </a:endParaRPr>
            </a:p>
          </p:txBody>
        </p:sp>
        <p:sp>
          <p:nvSpPr>
            <p:cNvPr id="12" name="CaixaDeTexto 11"/>
            <p:cNvSpPr txBox="1"/>
            <p:nvPr/>
          </p:nvSpPr>
          <p:spPr>
            <a:xfrm>
              <a:off x="71301" y="1196752"/>
              <a:ext cx="4572707" cy="1200329"/>
            </a:xfrm>
            <a:prstGeom prst="rect">
              <a:avLst/>
            </a:prstGeom>
            <a:noFill/>
          </p:spPr>
          <p:txBody>
            <a:bodyPr wrap="square" rtlCol="0">
              <a:spAutoFit/>
            </a:bodyPr>
            <a:lstStyle/>
            <a:p>
              <a:pPr algn="ctr"/>
              <a:r>
                <a:rPr lang="pt-BR" sz="2400" dirty="0" smtClean="0">
                  <a:solidFill>
                    <a:schemeClr val="tx1"/>
                  </a:solidFill>
                </a:rPr>
                <a:t>Percepção anterior </a:t>
              </a:r>
            </a:p>
            <a:p>
              <a:pPr algn="ctr"/>
              <a:r>
                <a:rPr lang="pt-BR" sz="2400" dirty="0" smtClean="0">
                  <a:solidFill>
                    <a:schemeClr val="tx1"/>
                  </a:solidFill>
                </a:rPr>
                <a:t>Futuro como aventura rumo </a:t>
              </a:r>
            </a:p>
            <a:p>
              <a:pPr algn="ctr"/>
              <a:r>
                <a:rPr lang="pt-BR" sz="2400" dirty="0" smtClean="0">
                  <a:solidFill>
                    <a:schemeClr val="tx1"/>
                  </a:solidFill>
                </a:rPr>
                <a:t>ao desconhecido</a:t>
              </a:r>
              <a:endParaRPr lang="pt-BR" sz="2400" dirty="0">
                <a:solidFill>
                  <a:schemeClr val="tx1"/>
                </a:solidFill>
              </a:endParaRPr>
            </a:p>
          </p:txBody>
        </p:sp>
      </p:grpSp>
      <p:grpSp>
        <p:nvGrpSpPr>
          <p:cNvPr id="17" name="Grupo 16"/>
          <p:cNvGrpSpPr/>
          <p:nvPr/>
        </p:nvGrpSpPr>
        <p:grpSpPr>
          <a:xfrm>
            <a:off x="683568" y="4221088"/>
            <a:ext cx="8352928" cy="2585323"/>
            <a:chOff x="683568" y="4221088"/>
            <a:chExt cx="8352928" cy="2585323"/>
          </a:xfrm>
        </p:grpSpPr>
        <p:sp>
          <p:nvSpPr>
            <p:cNvPr id="6" name="CaixaDeTexto 5"/>
            <p:cNvSpPr txBox="1"/>
            <p:nvPr/>
          </p:nvSpPr>
          <p:spPr>
            <a:xfrm flipH="1">
              <a:off x="6084167" y="4221088"/>
              <a:ext cx="2952329" cy="2585323"/>
            </a:xfrm>
            <a:prstGeom prst="rect">
              <a:avLst/>
            </a:prstGeom>
            <a:noFill/>
          </p:spPr>
          <p:txBody>
            <a:bodyPr wrap="square" rtlCol="0">
              <a:spAutoFit/>
            </a:bodyPr>
            <a:lstStyle/>
            <a:p>
              <a:r>
                <a:rPr lang="pt-BR" sz="1800" dirty="0" smtClean="0">
                  <a:solidFill>
                    <a:schemeClr val="tx1"/>
                  </a:solidFill>
                </a:rPr>
                <a:t>Passível de  controle </a:t>
              </a:r>
            </a:p>
            <a:p>
              <a:r>
                <a:rPr lang="pt-BR" sz="1800" dirty="0" smtClean="0">
                  <a:solidFill>
                    <a:schemeClr val="tx1"/>
                  </a:solidFill>
                </a:rPr>
                <a:t>Métodos estatísticos de avaliação do passado para identificação de riscos</a:t>
              </a:r>
            </a:p>
            <a:p>
              <a:r>
                <a:rPr lang="pt-BR" sz="1800" dirty="0" smtClean="0">
                  <a:solidFill>
                    <a:schemeClr val="tx1"/>
                  </a:solidFill>
                </a:rPr>
                <a:t>Incertezas fabricadas pelo próprio homem</a:t>
              </a:r>
            </a:p>
            <a:p>
              <a:r>
                <a:rPr lang="pt-BR" sz="1800" dirty="0" smtClean="0">
                  <a:solidFill>
                    <a:schemeClr val="tx1"/>
                  </a:solidFill>
                </a:rPr>
                <a:t>Percepção do risco interfere no presente. </a:t>
              </a:r>
            </a:p>
            <a:p>
              <a:endParaRPr lang="pt-BR" sz="1800" dirty="0">
                <a:solidFill>
                  <a:schemeClr val="tx1"/>
                </a:solidFill>
              </a:endParaRPr>
            </a:p>
          </p:txBody>
        </p:sp>
        <p:sp>
          <p:nvSpPr>
            <p:cNvPr id="14" name="CaixaDeTexto 13"/>
            <p:cNvSpPr txBox="1"/>
            <p:nvPr/>
          </p:nvSpPr>
          <p:spPr>
            <a:xfrm>
              <a:off x="683568" y="4983559"/>
              <a:ext cx="3898824" cy="830997"/>
            </a:xfrm>
            <a:prstGeom prst="rect">
              <a:avLst/>
            </a:prstGeom>
            <a:noFill/>
          </p:spPr>
          <p:txBody>
            <a:bodyPr wrap="none" rtlCol="0">
              <a:spAutoFit/>
            </a:bodyPr>
            <a:lstStyle/>
            <a:p>
              <a:pPr algn="ctr"/>
              <a:r>
                <a:rPr lang="pt-BR" sz="2400" dirty="0" smtClean="0">
                  <a:solidFill>
                    <a:schemeClr val="tx1"/>
                  </a:solidFill>
                </a:rPr>
                <a:t>Percepção Atual</a:t>
              </a:r>
            </a:p>
            <a:p>
              <a:pPr algn="ctr"/>
              <a:r>
                <a:rPr lang="pt-BR" sz="2400" dirty="0" smtClean="0">
                  <a:solidFill>
                    <a:schemeClr val="tx1"/>
                  </a:solidFill>
                </a:rPr>
                <a:t>Futuro passível de controle</a:t>
              </a:r>
              <a:endParaRPr lang="pt-BR" sz="2400" dirty="0">
                <a:solidFill>
                  <a:schemeClr val="tx1"/>
                </a:solidFill>
              </a:endParaRPr>
            </a:p>
          </p:txBody>
        </p:sp>
      </p:grpSp>
      <p:sp>
        <p:nvSpPr>
          <p:cNvPr id="15" name="Seta dobrada 14"/>
          <p:cNvSpPr/>
          <p:nvPr/>
        </p:nvSpPr>
        <p:spPr>
          <a:xfrm rot="16200000">
            <a:off x="4103948" y="4977172"/>
            <a:ext cx="2160240" cy="9361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908720"/>
            <a:ext cx="8305800" cy="8956298"/>
          </a:xfrm>
          <a:prstGeom prst="rect">
            <a:avLst/>
          </a:prstGeom>
          <a:noFill/>
          <a:ln w="9525">
            <a:noFill/>
            <a:miter lim="800000"/>
            <a:headEnd/>
            <a:tailEnd/>
          </a:ln>
        </p:spPr>
        <p:txBody>
          <a:bodyPr>
            <a:spAutoFit/>
          </a:bodyPr>
          <a:lstStyle/>
          <a:p>
            <a:r>
              <a:rPr lang="pt-BR" sz="1800" dirty="0" smtClean="0">
                <a:solidFill>
                  <a:schemeClr val="tx1"/>
                </a:solidFill>
              </a:rPr>
              <a:t>Promessa de segurança está na razão de existir do Estado </a:t>
            </a:r>
          </a:p>
          <a:p>
            <a:endParaRPr lang="pt-BR" sz="1800" dirty="0" smtClean="0">
              <a:solidFill>
                <a:schemeClr val="tx1"/>
              </a:solidFill>
              <a:sym typeface="Wingdings" pitchFamily="2" charset="2"/>
            </a:endParaRPr>
          </a:p>
          <a:p>
            <a:r>
              <a:rPr lang="pt-BR" sz="1800" dirty="0" smtClean="0">
                <a:solidFill>
                  <a:schemeClr val="tx1"/>
                </a:solidFill>
                <a:sym typeface="Wingdings" pitchFamily="2" charset="2"/>
              </a:rPr>
              <a:t>Previdência </a:t>
            </a:r>
          </a:p>
          <a:p>
            <a:pPr marL="360000" indent="-360000">
              <a:buFont typeface="Wingdings" pitchFamily="2" charset="2"/>
              <a:buChar char="à"/>
            </a:pPr>
            <a:r>
              <a:rPr lang="pt-BR" sz="1800" dirty="0" smtClean="0">
                <a:solidFill>
                  <a:schemeClr val="tx1"/>
                </a:solidFill>
                <a:sym typeface="Wingdings" pitchFamily="2" charset="2"/>
              </a:rPr>
              <a:t>Promessa de segurança estatal criada em contexto histórico de dissolução dos vínculos familiares tradicionais, urbanização, industrialização</a:t>
            </a:r>
          </a:p>
          <a:p>
            <a:pPr marL="360000" indent="-360000">
              <a:buFont typeface="Wingdings" pitchFamily="2" charset="2"/>
              <a:buChar char="à"/>
            </a:pPr>
            <a:r>
              <a:rPr lang="pt-BR" sz="1800" dirty="0" smtClean="0">
                <a:solidFill>
                  <a:schemeClr val="tx1"/>
                </a:solidFill>
                <a:sym typeface="Wingdings" pitchFamily="2" charset="2"/>
              </a:rPr>
              <a:t>Migração da solidariedade tradicional (mecânica) para institucional (orgânica)</a:t>
            </a:r>
          </a:p>
          <a:p>
            <a:pPr marL="360000" indent="-360000">
              <a:buFont typeface="Wingdings" pitchFamily="2" charset="2"/>
              <a:buChar char="à"/>
            </a:pPr>
            <a:r>
              <a:rPr lang="pt-BR" sz="1800" dirty="0" smtClean="0">
                <a:solidFill>
                  <a:schemeClr val="tx1"/>
                </a:solidFill>
                <a:sym typeface="Wingdings" pitchFamily="2" charset="2"/>
              </a:rPr>
              <a:t>Realidade demográfica à época (muitos filhos, baixa longevidade, poucos benefícios) </a:t>
            </a:r>
          </a:p>
          <a:p>
            <a:pPr marL="360000" indent="-360000">
              <a:buFont typeface="Wingdings" pitchFamily="2" charset="2"/>
              <a:buChar char="à"/>
            </a:pPr>
            <a:r>
              <a:rPr lang="pt-BR" sz="1800" dirty="0" smtClean="0">
                <a:solidFill>
                  <a:schemeClr val="tx1"/>
                </a:solidFill>
                <a:sym typeface="Wingdings" pitchFamily="2" charset="2"/>
              </a:rPr>
              <a:t>Mudança da realidade não foi acompanhada de revisão tempestiva dos modelos</a:t>
            </a:r>
          </a:p>
          <a:p>
            <a:endParaRPr lang="pt-BR" sz="1800" dirty="0" smtClean="0">
              <a:solidFill>
                <a:schemeClr val="tx1"/>
              </a:solidFill>
              <a:sym typeface="Wingdings" pitchFamily="2" charset="2"/>
            </a:endParaRPr>
          </a:p>
          <a:p>
            <a:r>
              <a:rPr lang="pt-BR" sz="1800" dirty="0" smtClean="0">
                <a:solidFill>
                  <a:schemeClr val="tx1"/>
                </a:solidFill>
                <a:sym typeface="Wingdings" pitchFamily="2" charset="2"/>
              </a:rPr>
              <a:t>Duas fases dos riscos previdenciários: </a:t>
            </a:r>
          </a:p>
          <a:p>
            <a:endParaRPr lang="pt-BR" sz="1800" dirty="0" smtClean="0">
              <a:solidFill>
                <a:schemeClr val="tx1"/>
              </a:solidFill>
              <a:sym typeface="Wingdings" pitchFamily="2" charset="2"/>
            </a:endParaRPr>
          </a:p>
          <a:p>
            <a:pPr marL="342900" indent="-342900">
              <a:buAutoNum type="arabicParenR"/>
            </a:pPr>
            <a:r>
              <a:rPr lang="pt-BR" sz="1800" dirty="0" smtClean="0">
                <a:solidFill>
                  <a:schemeClr val="tx1"/>
                </a:solidFill>
                <a:sym typeface="Wingdings" pitchFamily="2" charset="2"/>
              </a:rPr>
              <a:t>Produção dos riscos (sem que se tornem públicos)</a:t>
            </a:r>
          </a:p>
          <a:p>
            <a:pPr marL="342900" indent="-342900">
              <a:buAutoNum type="arabicParenR"/>
            </a:pPr>
            <a:r>
              <a:rPr lang="pt-BR" sz="1800" dirty="0" smtClean="0">
                <a:solidFill>
                  <a:schemeClr val="tx1"/>
                </a:solidFill>
                <a:sym typeface="Wingdings" pitchFamily="2" charset="2"/>
              </a:rPr>
              <a:t>Perigos começam a dominar os debates e conflitos públicos</a:t>
            </a:r>
          </a:p>
          <a:p>
            <a:pPr marL="342900" indent="-342900">
              <a:buAutoNum type="arabicParenR"/>
            </a:pPr>
            <a:endParaRPr lang="pt-BR" sz="1800" dirty="0" smtClean="0">
              <a:solidFill>
                <a:schemeClr val="tx1"/>
              </a:solidFill>
              <a:sym typeface="Wingdings" pitchFamily="2" charset="2"/>
            </a:endParaRPr>
          </a:p>
          <a:p>
            <a:pPr marL="360000" indent="-360000">
              <a:buFont typeface="Wingdings" pitchFamily="2" charset="2"/>
              <a:buChar char="à"/>
            </a:pPr>
            <a:r>
              <a:rPr lang="pt-BR" sz="1800" dirty="0" smtClean="0">
                <a:solidFill>
                  <a:schemeClr val="tx1"/>
                </a:solidFill>
                <a:sym typeface="Wingdings" pitchFamily="2" charset="2"/>
              </a:rPr>
              <a:t>Previdência institucionalizada, que foi criada para garantir segurança, se tornou ela mesma um fator de risco, não só para os segurados, mas para toda a sociedade!!!</a:t>
            </a:r>
          </a:p>
          <a:p>
            <a:endParaRPr lang="pt-BR" sz="1800" dirty="0" smtClean="0">
              <a:solidFill>
                <a:schemeClr val="tx1"/>
              </a:solidFill>
              <a:sym typeface="Wingdings" pitchFamily="2" charset="2"/>
            </a:endParaRPr>
          </a:p>
          <a:p>
            <a:endParaRPr lang="pt-BR" sz="1800" dirty="0" smtClean="0">
              <a:solidFill>
                <a:schemeClr val="tx1"/>
              </a:solidFill>
              <a:sym typeface="Wingdings" pitchFamily="2" charset="2"/>
            </a:endParaRPr>
          </a:p>
          <a:p>
            <a:endParaRPr lang="pt-BR" sz="1800" dirty="0" smtClean="0">
              <a:solidFill>
                <a:schemeClr val="tx1"/>
              </a:solidFill>
              <a:sym typeface="Wingdings" pitchFamily="2" charset="2"/>
            </a:endParaRPr>
          </a:p>
          <a:p>
            <a:endParaRPr lang="pt-BR" sz="1800" dirty="0" smtClean="0">
              <a:solidFill>
                <a:schemeClr val="tx1"/>
              </a:solidFill>
              <a:sym typeface="Wingdings" pitchFamily="2" charset="2"/>
            </a:endParaRPr>
          </a:p>
          <a:p>
            <a:endParaRPr lang="pt-BR" sz="1800" dirty="0" smtClean="0">
              <a:solidFill>
                <a:schemeClr val="tx1"/>
              </a:solidFill>
              <a:sym typeface="Wingdings" pitchFamily="2" charset="2"/>
            </a:endParaRPr>
          </a:p>
          <a:p>
            <a:endParaRPr lang="pt-BR" sz="1800" dirty="0" smtClean="0">
              <a:solidFill>
                <a:schemeClr val="tx1"/>
              </a:solidFill>
              <a:sym typeface="Wingdings" pitchFamily="2" charset="2"/>
            </a:endParaRPr>
          </a:p>
          <a:p>
            <a:endParaRPr lang="pt-BR" sz="1800" dirty="0" smtClean="0">
              <a:solidFill>
                <a:schemeClr val="tx1"/>
              </a:solidFill>
              <a:sym typeface="Wingdings" pitchFamily="2" charset="2"/>
            </a:endParaRPr>
          </a:p>
          <a:p>
            <a:endParaRPr lang="pt-BR" sz="1800" dirty="0">
              <a:solidFill>
                <a:schemeClr val="tx1"/>
              </a:solidFill>
              <a:sym typeface="Wingdings" pitchFamily="2" charset="2"/>
            </a:endParaRPr>
          </a:p>
          <a:p>
            <a:endParaRPr lang="pt-BR" sz="1800" dirty="0">
              <a:solidFill>
                <a:schemeClr val="tx1"/>
              </a:solidFill>
              <a:sym typeface="Wingdings" pitchFamily="2" charset="2"/>
            </a:endParaRPr>
          </a:p>
          <a:p>
            <a:pPr>
              <a:buFont typeface="Wingdings" pitchFamily="2" charset="2"/>
              <a:buChar char="à"/>
            </a:pPr>
            <a:endParaRPr lang="pt-BR" sz="1800" dirty="0">
              <a:solidFill>
                <a:schemeClr val="tx1"/>
              </a:solidFill>
              <a:sym typeface="Wingdings" pitchFamily="2" charset="2"/>
            </a:endParaRPr>
          </a:p>
          <a:p>
            <a:pPr>
              <a:buFont typeface="Wingdings" pitchFamily="2" charset="2"/>
              <a:buChar char="à"/>
            </a:pPr>
            <a:endParaRPr lang="pt-BR" sz="1800" dirty="0">
              <a:solidFill>
                <a:schemeClr val="tx1"/>
              </a:solidFill>
            </a:endParaRPr>
          </a:p>
        </p:txBody>
      </p:sp>
      <p:sp>
        <p:nvSpPr>
          <p:cNvPr id="20483" name="Text Box 3"/>
          <p:cNvSpPr txBox="1">
            <a:spLocks noChangeArrowheads="1"/>
          </p:cNvSpPr>
          <p:nvPr/>
        </p:nvSpPr>
        <p:spPr bwMode="auto">
          <a:xfrm>
            <a:off x="3451301" y="304800"/>
            <a:ext cx="5540299" cy="307777"/>
          </a:xfrm>
          <a:prstGeom prst="rect">
            <a:avLst/>
          </a:prstGeom>
          <a:noFill/>
          <a:ln w="9525">
            <a:noFill/>
            <a:miter lim="800000"/>
            <a:headEnd/>
            <a:tailEnd/>
          </a:ln>
        </p:spPr>
        <p:txBody>
          <a:bodyPr wrap="none">
            <a:spAutoFit/>
          </a:bodyPr>
          <a:lstStyle/>
          <a:p>
            <a:pPr algn="r"/>
            <a:r>
              <a:rPr lang="pt-BR" dirty="0" smtClean="0"/>
              <a:t>Promessa Estatal de Segurança, institucionalização da Previdência</a:t>
            </a:r>
            <a:endParaRPr lang="pt-BR" dirty="0"/>
          </a:p>
        </p:txBody>
      </p:sp>
    </p:spTree>
    <p:extLst>
      <p:ext uri="{BB962C8B-B14F-4D97-AF65-F5344CB8AC3E}">
        <p14:creationId xmlns="" xmlns:p14="http://schemas.microsoft.com/office/powerpoint/2010/main" val="162699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3"/>
          <p:cNvSpPr txBox="1">
            <a:spLocks noChangeArrowheads="1"/>
          </p:cNvSpPr>
          <p:nvPr/>
        </p:nvSpPr>
        <p:spPr bwMode="auto">
          <a:xfrm>
            <a:off x="611560" y="1196752"/>
            <a:ext cx="8072438" cy="3305520"/>
          </a:xfrm>
          <a:prstGeom prst="rect">
            <a:avLst/>
          </a:prstGeom>
          <a:noFill/>
          <a:ln w="9525">
            <a:noFill/>
            <a:miter lim="800000"/>
            <a:headEnd/>
            <a:tailEnd/>
          </a:ln>
        </p:spPr>
        <p:txBody>
          <a:bodyPr>
            <a:spAutoFit/>
          </a:bodyPr>
          <a:lstStyle/>
          <a:p>
            <a:r>
              <a:rPr lang="pt-BR" sz="1800" b="1" dirty="0" smtClean="0">
                <a:solidFill>
                  <a:schemeClr val="tx1"/>
                </a:solidFill>
                <a:latin typeface="Verdana" pitchFamily="34" charset="0"/>
              </a:rPr>
              <a:t>CERTEZA: RISCO MAIOR</a:t>
            </a:r>
          </a:p>
          <a:p>
            <a:endParaRPr lang="pt-BR" sz="1800" b="1" dirty="0" smtClean="0">
              <a:solidFill>
                <a:schemeClr val="tx1"/>
              </a:solidFill>
              <a:latin typeface="Verdana" pitchFamily="34" charset="0"/>
            </a:endParaRPr>
          </a:p>
          <a:p>
            <a:pPr algn="just">
              <a:spcBef>
                <a:spcPct val="20000"/>
              </a:spcBef>
              <a:buFont typeface="Wingdings" pitchFamily="2" charset="2"/>
              <a:buNone/>
            </a:pPr>
            <a:r>
              <a:rPr lang="pt-BR" sz="1800" i="1" dirty="0" smtClean="0">
                <a:solidFill>
                  <a:schemeClr val="tx1"/>
                </a:solidFill>
              </a:rPr>
              <a:t>Para mim, nosso conhecimento do funcionamento das coisas, na sociedade ou na natureza, vem a reboque de nuvens de imprecisão. </a:t>
            </a:r>
            <a:r>
              <a:rPr lang="pt-BR" sz="1800" b="1" i="1" u="sng" dirty="0" smtClean="0">
                <a:solidFill>
                  <a:schemeClr val="tx1"/>
                </a:solidFill>
              </a:rPr>
              <a:t>Grandes males têm se seguido a uma crença na certeza</a:t>
            </a:r>
            <a:r>
              <a:rPr lang="pt-BR" sz="1800" i="1" dirty="0" smtClean="0">
                <a:solidFill>
                  <a:schemeClr val="tx1"/>
                </a:solidFill>
              </a:rPr>
              <a:t>, seja na inevitabilidade histórica, em grandiosos projetos diplomáticos ou em visões extremas na política econômica. No desenvolvimento de políticas com amplos efeitos sobre um indivíduo ou a sociedade, </a:t>
            </a:r>
            <a:r>
              <a:rPr lang="pt-BR" sz="1800" b="1" i="1" dirty="0" smtClean="0">
                <a:solidFill>
                  <a:schemeClr val="tx1"/>
                </a:solidFill>
              </a:rPr>
              <a:t>é preciso cautela</a:t>
            </a:r>
            <a:r>
              <a:rPr lang="pt-BR" sz="1800" i="1" dirty="0" smtClean="0">
                <a:solidFill>
                  <a:schemeClr val="tx1"/>
                </a:solidFill>
              </a:rPr>
              <a:t>, pois não podemos prever as consequências.  </a:t>
            </a:r>
          </a:p>
          <a:p>
            <a:pPr algn="just">
              <a:spcBef>
                <a:spcPct val="20000"/>
              </a:spcBef>
              <a:buFont typeface="Wingdings" pitchFamily="2" charset="2"/>
              <a:buNone/>
            </a:pPr>
            <a:endParaRPr lang="pt-BR" sz="1800" i="1" dirty="0" smtClean="0">
              <a:solidFill>
                <a:schemeClr val="tx1"/>
              </a:solidFill>
            </a:endParaRPr>
          </a:p>
          <a:p>
            <a:pPr algn="just">
              <a:spcBef>
                <a:spcPct val="20000"/>
              </a:spcBef>
              <a:buFont typeface="Wingdings" pitchFamily="2" charset="2"/>
              <a:buNone/>
            </a:pPr>
            <a:r>
              <a:rPr lang="pt-BR" sz="1800" i="1" dirty="0" smtClean="0">
                <a:solidFill>
                  <a:schemeClr val="tx1"/>
                </a:solidFill>
              </a:rPr>
              <a:t>(Kenneth Arrow, prêmio Nobel.) </a:t>
            </a:r>
            <a:endParaRPr lang="pt-BR" sz="1800" dirty="0">
              <a:solidFill>
                <a:schemeClr val="tx1"/>
              </a:solidFill>
              <a:latin typeface="Verdana" pitchFamily="34" charset="0"/>
            </a:endParaRPr>
          </a:p>
        </p:txBody>
      </p:sp>
      <p:sp>
        <p:nvSpPr>
          <p:cNvPr id="3" name="Text Box 3"/>
          <p:cNvSpPr txBox="1">
            <a:spLocks noChangeArrowheads="1"/>
          </p:cNvSpPr>
          <p:nvPr/>
        </p:nvSpPr>
        <p:spPr bwMode="auto">
          <a:xfrm>
            <a:off x="7293699" y="304800"/>
            <a:ext cx="1697901" cy="307777"/>
          </a:xfrm>
          <a:prstGeom prst="rect">
            <a:avLst/>
          </a:prstGeom>
          <a:noFill/>
          <a:ln w="9525">
            <a:noFill/>
            <a:miter lim="800000"/>
            <a:headEnd/>
            <a:tailEnd/>
          </a:ln>
        </p:spPr>
        <p:txBody>
          <a:bodyPr wrap="none">
            <a:spAutoFit/>
          </a:bodyPr>
          <a:lstStyle/>
          <a:p>
            <a:pPr algn="r"/>
            <a:r>
              <a:rPr lang="pt-BR" dirty="0" smtClean="0"/>
              <a:t>Segurança e Risco</a:t>
            </a:r>
            <a:endParaRPr lang="pt-BR" dirty="0"/>
          </a:p>
        </p:txBody>
      </p:sp>
    </p:spTree>
    <p:extLst>
      <p:ext uri="{BB962C8B-B14F-4D97-AF65-F5344CB8AC3E}">
        <p14:creationId xmlns="" xmlns:p14="http://schemas.microsoft.com/office/powerpoint/2010/main" val="421882914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ixaDeTexto 2"/>
          <p:cNvSpPr txBox="1">
            <a:spLocks noChangeArrowheads="1"/>
          </p:cNvSpPr>
          <p:nvPr/>
        </p:nvSpPr>
        <p:spPr bwMode="auto">
          <a:xfrm>
            <a:off x="285750" y="1143000"/>
            <a:ext cx="8572500" cy="5354638"/>
          </a:xfrm>
          <a:prstGeom prst="rect">
            <a:avLst/>
          </a:prstGeom>
          <a:noFill/>
          <a:ln w="9525">
            <a:noFill/>
            <a:miter lim="800000"/>
            <a:headEnd/>
            <a:tailEnd/>
          </a:ln>
        </p:spPr>
        <p:txBody>
          <a:bodyPr>
            <a:spAutoFit/>
          </a:bodyPr>
          <a:lstStyle/>
          <a:p>
            <a:r>
              <a:rPr lang="pt-BR" sz="1800" b="1">
                <a:solidFill>
                  <a:schemeClr val="tx1"/>
                </a:solidFill>
              </a:rPr>
              <a:t>SUSTENTABILIDADE: </a:t>
            </a:r>
          </a:p>
          <a:p>
            <a:r>
              <a:rPr lang="pt-BR" sz="1800">
                <a:solidFill>
                  <a:schemeClr val="tx1"/>
                </a:solidFill>
              </a:rPr>
              <a:t>Desenvolvimento sustentável é aquele que satisfaz as </a:t>
            </a:r>
            <a:r>
              <a:rPr lang="pt-BR" sz="1800" u="sng">
                <a:solidFill>
                  <a:schemeClr val="tx1"/>
                </a:solidFill>
              </a:rPr>
              <a:t>necessidades</a:t>
            </a:r>
            <a:r>
              <a:rPr lang="pt-BR" sz="1800">
                <a:solidFill>
                  <a:schemeClr val="tx1"/>
                </a:solidFill>
              </a:rPr>
              <a:t> presentes, sem comprometer a </a:t>
            </a:r>
            <a:r>
              <a:rPr lang="pt-BR" sz="1800" u="sng">
                <a:solidFill>
                  <a:schemeClr val="tx1"/>
                </a:solidFill>
              </a:rPr>
              <a:t>capacidade</a:t>
            </a:r>
            <a:r>
              <a:rPr lang="pt-BR" sz="1800">
                <a:solidFill>
                  <a:schemeClr val="tx1"/>
                </a:solidFill>
              </a:rPr>
              <a:t> das gerações futuras de suprir suas próprias necessidades. (Relatório Brundtland)</a:t>
            </a:r>
          </a:p>
          <a:p>
            <a:endParaRPr lang="pt-BR" sz="1800">
              <a:solidFill>
                <a:schemeClr val="tx1"/>
              </a:solidFill>
            </a:endParaRPr>
          </a:p>
          <a:p>
            <a:r>
              <a:rPr lang="pt-BR" sz="1800" b="1">
                <a:solidFill>
                  <a:schemeClr val="tx1"/>
                </a:solidFill>
              </a:rPr>
              <a:t>PREVIDÊNCIA: </a:t>
            </a:r>
          </a:p>
          <a:p>
            <a:r>
              <a:rPr lang="pt-BR" sz="1800">
                <a:solidFill>
                  <a:schemeClr val="tx1"/>
                </a:solidFill>
              </a:rPr>
              <a:t>“</a:t>
            </a:r>
            <a:r>
              <a:rPr lang="pt-BR" sz="1800" i="1">
                <a:solidFill>
                  <a:schemeClr val="tx1"/>
                </a:solidFill>
              </a:rPr>
              <a:t>Qualidade do que é previdente; previsão do futuro, conjectura; faculdade de ver antecipadamente, antevidência, presciência”. </a:t>
            </a:r>
            <a:r>
              <a:rPr lang="pt-BR" sz="1800">
                <a:solidFill>
                  <a:schemeClr val="tx1"/>
                </a:solidFill>
              </a:rPr>
              <a:t> Previdente é aquele que “</a:t>
            </a:r>
            <a:r>
              <a:rPr lang="pt-BR" sz="1800" i="1">
                <a:solidFill>
                  <a:schemeClr val="tx1"/>
                </a:solidFill>
              </a:rPr>
              <a:t>prevê, que se previne, toma medidas antecipadas para evitar transtornos”. </a:t>
            </a:r>
            <a:r>
              <a:rPr lang="pt-BR" sz="1800">
                <a:solidFill>
                  <a:schemeClr val="tx1"/>
                </a:solidFill>
              </a:rPr>
              <a:t>Dicionário Houaiss &amp; Villar da Língua Portuguesa (HOUAISS; VILLAR, 2001, s.v.). </a:t>
            </a:r>
          </a:p>
          <a:p>
            <a:endParaRPr lang="pt-BR" sz="1800">
              <a:solidFill>
                <a:schemeClr val="tx1"/>
              </a:solidFill>
            </a:endParaRPr>
          </a:p>
          <a:p>
            <a:r>
              <a:rPr lang="pt-BR" sz="1800" b="1">
                <a:solidFill>
                  <a:schemeClr val="tx1"/>
                </a:solidFill>
              </a:rPr>
              <a:t>PRINCÍPIO DA EQUIDADE INTERGERACIONAL: </a:t>
            </a:r>
          </a:p>
          <a:p>
            <a:r>
              <a:rPr lang="pt-BR" sz="1800">
                <a:solidFill>
                  <a:schemeClr val="tx1"/>
                </a:solidFill>
              </a:rPr>
              <a:t>Busca a justiça intergeracional, por meio do estímulo à responsabilidade no presente em prol da igualdade de oportunidades e ao equilíbrio de direitos e obrigações entre as gerações.</a:t>
            </a:r>
          </a:p>
          <a:p>
            <a:endParaRPr lang="pt-BR" sz="1800" b="1">
              <a:solidFill>
                <a:schemeClr val="tx1"/>
              </a:solidFill>
            </a:endParaRPr>
          </a:p>
          <a:p>
            <a:r>
              <a:rPr lang="pt-BR" sz="1800" b="1">
                <a:solidFill>
                  <a:schemeClr val="tx1"/>
                </a:solidFill>
              </a:rPr>
              <a:t>PREVIDÊNCIA SUSTENTÁVEL:</a:t>
            </a:r>
            <a:r>
              <a:rPr lang="pt-BR" sz="1800">
                <a:solidFill>
                  <a:schemeClr val="tx1"/>
                </a:solidFill>
              </a:rPr>
              <a:t> </a:t>
            </a:r>
          </a:p>
          <a:p>
            <a:r>
              <a:rPr lang="pt-BR" sz="1800" u="sng">
                <a:solidFill>
                  <a:schemeClr val="tx1"/>
                </a:solidFill>
              </a:rPr>
              <a:t>Se o modelo não é sustentável, então não é de previdência: é de imprudência</a:t>
            </a:r>
            <a:r>
              <a:rPr lang="pt-BR" sz="1800">
                <a:solidFill>
                  <a:schemeClr val="tx1"/>
                </a:solidFill>
              </a:rPr>
              <a:t>!</a:t>
            </a:r>
          </a:p>
          <a:p>
            <a:endParaRPr lang="pt-BR" sz="1800">
              <a:solidFill>
                <a:schemeClr val="tx1"/>
              </a:solidFill>
            </a:endParaRPr>
          </a:p>
        </p:txBody>
      </p:sp>
      <p:sp>
        <p:nvSpPr>
          <p:cNvPr id="28675" name="Text Box 1027"/>
          <p:cNvSpPr txBox="1">
            <a:spLocks noChangeArrowheads="1"/>
          </p:cNvSpPr>
          <p:nvPr/>
        </p:nvSpPr>
        <p:spPr bwMode="auto">
          <a:xfrm>
            <a:off x="5634038" y="260350"/>
            <a:ext cx="3617912" cy="307975"/>
          </a:xfrm>
          <a:prstGeom prst="rect">
            <a:avLst/>
          </a:prstGeom>
          <a:noFill/>
          <a:ln w="9525">
            <a:noFill/>
            <a:miter lim="800000"/>
            <a:headEnd/>
            <a:tailEnd/>
          </a:ln>
        </p:spPr>
        <p:txBody>
          <a:bodyPr wrap="none">
            <a:spAutoFit/>
          </a:bodyPr>
          <a:lstStyle/>
          <a:p>
            <a:r>
              <a:rPr lang="pt-BR"/>
              <a:t>Previdência Sustentável: existe outro tipo? </a:t>
            </a:r>
          </a:p>
        </p:txBody>
      </p:sp>
    </p:spTree>
    <p:extLst>
      <p:ext uri="{BB962C8B-B14F-4D97-AF65-F5344CB8AC3E}">
        <p14:creationId xmlns="" xmlns:p14="http://schemas.microsoft.com/office/powerpoint/2010/main" val="979147112"/>
      </p:ext>
    </p:ext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ixaDeTexto 2"/>
          <p:cNvSpPr txBox="1">
            <a:spLocks noChangeArrowheads="1"/>
          </p:cNvSpPr>
          <p:nvPr/>
        </p:nvSpPr>
        <p:spPr bwMode="auto">
          <a:xfrm>
            <a:off x="285750" y="1700213"/>
            <a:ext cx="8715375" cy="2062162"/>
          </a:xfrm>
          <a:prstGeom prst="rect">
            <a:avLst/>
          </a:prstGeom>
          <a:noFill/>
          <a:ln w="9525">
            <a:noFill/>
            <a:miter lim="800000"/>
            <a:headEnd/>
            <a:tailEnd/>
          </a:ln>
        </p:spPr>
        <p:txBody>
          <a:bodyPr>
            <a:spAutoFit/>
          </a:bodyPr>
          <a:lstStyle/>
          <a:p>
            <a:r>
              <a:rPr lang="pt-BR" sz="1600" i="1" dirty="0" smtClean="0">
                <a:solidFill>
                  <a:schemeClr val="tx1"/>
                </a:solidFill>
              </a:rPr>
              <a:t>“[...] </a:t>
            </a:r>
            <a:r>
              <a:rPr lang="pt-BR" sz="1600" i="1" dirty="0">
                <a:solidFill>
                  <a:schemeClr val="tx1"/>
                </a:solidFill>
              </a:rPr>
              <a:t>No momento de contribuição, é a </a:t>
            </a:r>
            <a:r>
              <a:rPr lang="pt-BR" sz="1600" i="1" u="sng" dirty="0">
                <a:solidFill>
                  <a:schemeClr val="tx1"/>
                </a:solidFill>
              </a:rPr>
              <a:t>sociedade quem contribui</a:t>
            </a:r>
            <a:r>
              <a:rPr lang="pt-BR" sz="1600" i="1" dirty="0">
                <a:solidFill>
                  <a:schemeClr val="tx1"/>
                </a:solidFill>
              </a:rPr>
              <a:t>; no momento da prestação, é o </a:t>
            </a:r>
            <a:r>
              <a:rPr lang="pt-BR" sz="1600" i="1" u="sng" dirty="0">
                <a:solidFill>
                  <a:schemeClr val="tx1"/>
                </a:solidFill>
              </a:rPr>
              <a:t>indivíduo que usufrui</a:t>
            </a:r>
            <a:r>
              <a:rPr lang="pt-BR" sz="1600" i="1" dirty="0">
                <a:solidFill>
                  <a:schemeClr val="tx1"/>
                </a:solidFill>
              </a:rPr>
              <a:t>. Daí vem o pacto de gerações ou princípio da solidariedade entre gerações. Os não necessitados de hoje, contribuintes, serão os necessitados de amanhã, custeados por </a:t>
            </a:r>
            <a:r>
              <a:rPr lang="pt-BR" sz="1600" b="1" i="1" u="sng" dirty="0">
                <a:solidFill>
                  <a:schemeClr val="tx1"/>
                </a:solidFill>
              </a:rPr>
              <a:t>novos não necessitados que</a:t>
            </a:r>
            <a:r>
              <a:rPr lang="pt-BR" sz="1600" i="1" u="sng" dirty="0">
                <a:solidFill>
                  <a:schemeClr val="tx1"/>
                </a:solidFill>
              </a:rPr>
              <a:t> </a:t>
            </a:r>
            <a:r>
              <a:rPr lang="pt-BR" sz="1600" b="1" i="1" u="sng" dirty="0">
                <a:solidFill>
                  <a:schemeClr val="tx1"/>
                </a:solidFill>
              </a:rPr>
              <a:t>surgem</a:t>
            </a:r>
            <a:r>
              <a:rPr lang="pt-BR" sz="1600" i="1" dirty="0" smtClean="0">
                <a:solidFill>
                  <a:schemeClr val="tx1"/>
                </a:solidFill>
              </a:rPr>
              <a:t>.”</a:t>
            </a:r>
            <a:endParaRPr lang="pt-BR" sz="1600" dirty="0">
              <a:solidFill>
                <a:schemeClr val="tx1"/>
              </a:solidFill>
            </a:endParaRPr>
          </a:p>
          <a:p>
            <a:endParaRPr lang="pt-BR" sz="1600" dirty="0">
              <a:solidFill>
                <a:schemeClr val="tx1"/>
              </a:solidFill>
            </a:endParaRPr>
          </a:p>
          <a:p>
            <a:r>
              <a:rPr lang="pt-BR" sz="1600" i="1" dirty="0">
                <a:solidFill>
                  <a:schemeClr val="tx1"/>
                </a:solidFill>
              </a:rPr>
              <a:t>“o indivíduo contribui para a geração que hoje necessita de proteção, </a:t>
            </a:r>
            <a:r>
              <a:rPr lang="pt-BR" sz="1600" i="1" u="sng" dirty="0">
                <a:solidFill>
                  <a:schemeClr val="tx1"/>
                </a:solidFill>
              </a:rPr>
              <a:t>para receber o benefício amanhã quando </a:t>
            </a:r>
            <a:r>
              <a:rPr lang="pt-BR" sz="1600" b="1" i="1" u="sng" dirty="0">
                <a:solidFill>
                  <a:schemeClr val="tx1"/>
                </a:solidFill>
              </a:rPr>
              <a:t>será amparado pela geração futura</a:t>
            </a:r>
            <a:r>
              <a:rPr lang="pt-BR" sz="1600" i="1" dirty="0">
                <a:solidFill>
                  <a:schemeClr val="tx1"/>
                </a:solidFill>
              </a:rPr>
              <a:t>”.  </a:t>
            </a:r>
            <a:endParaRPr lang="pt-BR" sz="1600" dirty="0">
              <a:solidFill>
                <a:schemeClr val="tx1"/>
              </a:solidFill>
            </a:endParaRPr>
          </a:p>
          <a:p>
            <a:endParaRPr lang="pt-BR" sz="1600" dirty="0">
              <a:solidFill>
                <a:schemeClr val="tx1"/>
              </a:solidFill>
            </a:endParaRPr>
          </a:p>
        </p:txBody>
      </p:sp>
      <p:sp>
        <p:nvSpPr>
          <p:cNvPr id="30723" name="Text Box 5"/>
          <p:cNvSpPr txBox="1">
            <a:spLocks noChangeArrowheads="1"/>
          </p:cNvSpPr>
          <p:nvPr/>
        </p:nvSpPr>
        <p:spPr bwMode="auto">
          <a:xfrm>
            <a:off x="4325938" y="304800"/>
            <a:ext cx="4665662" cy="307975"/>
          </a:xfrm>
          <a:prstGeom prst="rect">
            <a:avLst/>
          </a:prstGeom>
          <a:noFill/>
          <a:ln w="9525">
            <a:noFill/>
            <a:miter lim="800000"/>
            <a:headEnd/>
            <a:tailEnd/>
          </a:ln>
        </p:spPr>
        <p:txBody>
          <a:bodyPr wrap="none">
            <a:spAutoFit/>
          </a:bodyPr>
          <a:lstStyle/>
          <a:p>
            <a:pPr algn="r"/>
            <a:r>
              <a:rPr lang="pt-BR"/>
              <a:t>PACTO INTERGERACIONAL: O FIM DE UM DOGMA</a:t>
            </a:r>
          </a:p>
        </p:txBody>
      </p:sp>
      <p:sp>
        <p:nvSpPr>
          <p:cNvPr id="30724" name="Text Box 6"/>
          <p:cNvSpPr txBox="1">
            <a:spLocks noChangeArrowheads="1"/>
          </p:cNvSpPr>
          <p:nvPr/>
        </p:nvSpPr>
        <p:spPr bwMode="auto">
          <a:xfrm>
            <a:off x="395288" y="1219200"/>
            <a:ext cx="8337539" cy="307777"/>
          </a:xfrm>
          <a:prstGeom prst="rect">
            <a:avLst/>
          </a:prstGeom>
          <a:noFill/>
          <a:ln w="9525">
            <a:noFill/>
            <a:miter lim="800000"/>
            <a:headEnd/>
            <a:tailEnd/>
          </a:ln>
        </p:spPr>
        <p:txBody>
          <a:bodyPr wrap="none">
            <a:spAutoFit/>
          </a:bodyPr>
          <a:lstStyle/>
          <a:p>
            <a:r>
              <a:rPr lang="pt-BR" b="1" dirty="0">
                <a:solidFill>
                  <a:schemeClr val="tx1"/>
                </a:solidFill>
              </a:rPr>
              <a:t>“Pacto </a:t>
            </a:r>
            <a:r>
              <a:rPr lang="pt-BR" b="1" dirty="0" smtClean="0">
                <a:solidFill>
                  <a:schemeClr val="tx1"/>
                </a:solidFill>
              </a:rPr>
              <a:t>intergeracional”, doutrina baseada </a:t>
            </a:r>
            <a:r>
              <a:rPr lang="pt-BR" b="1" dirty="0">
                <a:solidFill>
                  <a:schemeClr val="tx1"/>
                </a:solidFill>
              </a:rPr>
              <a:t>na antiga pirâmide demográfica (idade ativa &gt; idosos)</a:t>
            </a:r>
          </a:p>
        </p:txBody>
      </p:sp>
      <p:pic>
        <p:nvPicPr>
          <p:cNvPr id="30725" name="Imagem 3"/>
          <p:cNvPicPr>
            <a:picLocks noChangeAspect="1" noChangeArrowheads="1"/>
          </p:cNvPicPr>
          <p:nvPr/>
        </p:nvPicPr>
        <p:blipFill>
          <a:blip r:embed="rId3" cstate="print"/>
          <a:srcRect/>
          <a:stretch>
            <a:fillRect/>
          </a:stretch>
        </p:blipFill>
        <p:spPr bwMode="auto">
          <a:xfrm>
            <a:off x="2538413" y="3716338"/>
            <a:ext cx="2825750" cy="3095625"/>
          </a:xfrm>
          <a:prstGeom prst="rect">
            <a:avLst/>
          </a:prstGeom>
          <a:noFill/>
          <a:ln w="9525">
            <a:noFill/>
            <a:miter lim="800000"/>
            <a:headEnd/>
            <a:tailEnd/>
          </a:ln>
        </p:spPr>
      </p:pic>
      <p:sp>
        <p:nvSpPr>
          <p:cNvPr id="30726" name="Rectangle 7"/>
          <p:cNvSpPr>
            <a:spLocks noChangeArrowheads="1"/>
          </p:cNvSpPr>
          <p:nvPr/>
        </p:nvSpPr>
        <p:spPr bwMode="auto">
          <a:xfrm>
            <a:off x="2292350" y="4054475"/>
            <a:ext cx="184150" cy="307975"/>
          </a:xfrm>
          <a:prstGeom prst="rect">
            <a:avLst/>
          </a:prstGeom>
          <a:noFill/>
          <a:ln w="9525">
            <a:noFill/>
            <a:miter lim="800000"/>
            <a:headEnd/>
            <a:tailEnd/>
          </a:ln>
        </p:spPr>
        <p:txBody>
          <a:bodyPr wrap="none" anchor="ctr">
            <a:spAutoFit/>
          </a:bodyPr>
          <a:lstStyle/>
          <a:p>
            <a:endParaRPr lang="pt-BR">
              <a:solidFill>
                <a:schemeClr val="tx1"/>
              </a:solidFill>
            </a:endParaRPr>
          </a:p>
        </p:txBody>
      </p:sp>
      <p:sp>
        <p:nvSpPr>
          <p:cNvPr id="30727" name="Rectangle 8"/>
          <p:cNvSpPr>
            <a:spLocks noChangeArrowheads="1"/>
          </p:cNvSpPr>
          <p:nvPr/>
        </p:nvSpPr>
        <p:spPr bwMode="auto">
          <a:xfrm>
            <a:off x="2292350" y="5873750"/>
            <a:ext cx="184150" cy="307975"/>
          </a:xfrm>
          <a:prstGeom prst="rect">
            <a:avLst/>
          </a:prstGeom>
          <a:noFill/>
          <a:ln w="9525">
            <a:noFill/>
            <a:miter lim="800000"/>
            <a:headEnd/>
            <a:tailEnd/>
          </a:ln>
        </p:spPr>
        <p:txBody>
          <a:bodyPr wrap="none" anchor="ctr">
            <a:spAutoFit/>
          </a:bodyPr>
          <a:lstStyle/>
          <a:p>
            <a:endParaRPr lang="pt-BR">
              <a:solidFill>
                <a:schemeClr val="tx1"/>
              </a:solidFill>
            </a:endParaRPr>
          </a:p>
        </p:txBody>
      </p:sp>
      <p:sp>
        <p:nvSpPr>
          <p:cNvPr id="30728" name="Line 13"/>
          <p:cNvSpPr>
            <a:spLocks noChangeShapeType="1"/>
          </p:cNvSpPr>
          <p:nvPr/>
        </p:nvSpPr>
        <p:spPr bwMode="auto">
          <a:xfrm flipV="1">
            <a:off x="2268538" y="4797425"/>
            <a:ext cx="3743325" cy="0"/>
          </a:xfrm>
          <a:prstGeom prst="line">
            <a:avLst/>
          </a:prstGeom>
          <a:noFill/>
          <a:ln w="9525">
            <a:solidFill>
              <a:schemeClr val="tx1"/>
            </a:solidFill>
            <a:round/>
            <a:headEnd/>
            <a:tailEnd/>
          </a:ln>
        </p:spPr>
        <p:txBody>
          <a:bodyPr/>
          <a:lstStyle/>
          <a:p>
            <a:endParaRPr lang="pt-BR"/>
          </a:p>
        </p:txBody>
      </p:sp>
      <p:sp>
        <p:nvSpPr>
          <p:cNvPr id="30729" name="Line 13"/>
          <p:cNvSpPr>
            <a:spLocks noChangeShapeType="1"/>
          </p:cNvSpPr>
          <p:nvPr/>
        </p:nvSpPr>
        <p:spPr bwMode="auto">
          <a:xfrm flipV="1">
            <a:off x="2268538" y="6092825"/>
            <a:ext cx="3743325" cy="0"/>
          </a:xfrm>
          <a:prstGeom prst="line">
            <a:avLst/>
          </a:prstGeom>
          <a:noFill/>
          <a:ln w="9525">
            <a:solidFill>
              <a:schemeClr val="tx1"/>
            </a:solidFill>
            <a:round/>
            <a:headEnd/>
            <a:tailEnd/>
          </a:ln>
        </p:spPr>
        <p:txBody>
          <a:bodyPr/>
          <a:lstStyle/>
          <a:p>
            <a:endParaRPr lang="pt-BR"/>
          </a:p>
        </p:txBody>
      </p:sp>
      <p:sp>
        <p:nvSpPr>
          <p:cNvPr id="30730" name="CaixaDeTexto 13"/>
          <p:cNvSpPr txBox="1">
            <a:spLocks noChangeArrowheads="1"/>
          </p:cNvSpPr>
          <p:nvPr/>
        </p:nvSpPr>
        <p:spPr bwMode="auto">
          <a:xfrm>
            <a:off x="323850" y="5229225"/>
            <a:ext cx="1797050" cy="307975"/>
          </a:xfrm>
          <a:prstGeom prst="rect">
            <a:avLst/>
          </a:prstGeom>
          <a:noFill/>
          <a:ln w="9525">
            <a:noFill/>
            <a:miter lim="800000"/>
            <a:headEnd/>
            <a:tailEnd/>
          </a:ln>
        </p:spPr>
        <p:txBody>
          <a:bodyPr wrap="none">
            <a:spAutoFit/>
          </a:bodyPr>
          <a:lstStyle/>
          <a:p>
            <a:r>
              <a:rPr lang="pt-BR">
                <a:solidFill>
                  <a:schemeClr val="tx1"/>
                </a:solidFill>
              </a:rPr>
              <a:t>Sociedade Contribui</a:t>
            </a:r>
          </a:p>
        </p:txBody>
      </p:sp>
      <p:sp>
        <p:nvSpPr>
          <p:cNvPr id="30731" name="CaixaDeTexto 14"/>
          <p:cNvSpPr txBox="1">
            <a:spLocks noChangeArrowheads="1"/>
          </p:cNvSpPr>
          <p:nvPr/>
        </p:nvSpPr>
        <p:spPr bwMode="auto">
          <a:xfrm>
            <a:off x="539750" y="4149725"/>
            <a:ext cx="1568450" cy="306388"/>
          </a:xfrm>
          <a:prstGeom prst="rect">
            <a:avLst/>
          </a:prstGeom>
          <a:noFill/>
          <a:ln w="9525">
            <a:noFill/>
            <a:miter lim="800000"/>
            <a:headEnd/>
            <a:tailEnd/>
          </a:ln>
        </p:spPr>
        <p:txBody>
          <a:bodyPr wrap="none">
            <a:spAutoFit/>
          </a:bodyPr>
          <a:lstStyle/>
          <a:p>
            <a:r>
              <a:rPr lang="pt-BR">
                <a:solidFill>
                  <a:schemeClr val="tx1"/>
                </a:solidFill>
              </a:rPr>
              <a:t>Indivíduo Usufrui</a:t>
            </a:r>
          </a:p>
        </p:txBody>
      </p:sp>
      <p:sp>
        <p:nvSpPr>
          <p:cNvPr id="30732" name="Retângulo 15"/>
          <p:cNvSpPr>
            <a:spLocks noChangeArrowheads="1"/>
          </p:cNvSpPr>
          <p:nvPr/>
        </p:nvSpPr>
        <p:spPr bwMode="auto">
          <a:xfrm>
            <a:off x="3635375" y="3614738"/>
            <a:ext cx="639763" cy="461962"/>
          </a:xfrm>
          <a:prstGeom prst="rect">
            <a:avLst/>
          </a:prstGeom>
          <a:noFill/>
          <a:ln w="9525">
            <a:noFill/>
            <a:miter lim="800000"/>
            <a:headEnd/>
            <a:tailEnd/>
          </a:ln>
        </p:spPr>
        <p:txBody>
          <a:bodyPr wrap="none">
            <a:spAutoFit/>
          </a:bodyPr>
          <a:lstStyle/>
          <a:p>
            <a:r>
              <a:rPr lang="pt-BR" sz="2400" baseline="30000">
                <a:solidFill>
                  <a:schemeClr val="tx1"/>
                </a:solidFill>
                <a:cs typeface="Times New Roman" pitchFamily="18" charset="0"/>
              </a:rPr>
              <a:t>1980</a:t>
            </a:r>
            <a:endParaRPr lang="pt-BR" sz="2400">
              <a:solidFill>
                <a:schemeClr val="tx1"/>
              </a:solidFill>
            </a:endParaRPr>
          </a:p>
        </p:txBody>
      </p:sp>
      <p:sp>
        <p:nvSpPr>
          <p:cNvPr id="30733" name="CaixaDeTexto 16"/>
          <p:cNvSpPr txBox="1">
            <a:spLocks noChangeArrowheads="1"/>
          </p:cNvSpPr>
          <p:nvPr/>
        </p:nvSpPr>
        <p:spPr bwMode="auto">
          <a:xfrm>
            <a:off x="107950" y="6289675"/>
            <a:ext cx="2227263" cy="307975"/>
          </a:xfrm>
          <a:prstGeom prst="rect">
            <a:avLst/>
          </a:prstGeom>
          <a:noFill/>
          <a:ln w="9525">
            <a:noFill/>
            <a:miter lim="800000"/>
            <a:headEnd/>
            <a:tailEnd/>
          </a:ln>
        </p:spPr>
        <p:txBody>
          <a:bodyPr wrap="none">
            <a:spAutoFit/>
          </a:bodyPr>
          <a:lstStyle/>
          <a:p>
            <a:r>
              <a:rPr lang="pt-BR">
                <a:solidFill>
                  <a:schemeClr val="tx1"/>
                </a:solidFill>
              </a:rPr>
              <a:t>“novos não necessitados”</a:t>
            </a:r>
          </a:p>
        </p:txBody>
      </p:sp>
      <p:sp>
        <p:nvSpPr>
          <p:cNvPr id="30734" name="CaixaDeTexto 17"/>
          <p:cNvSpPr txBox="1">
            <a:spLocks noChangeArrowheads="1"/>
          </p:cNvSpPr>
          <p:nvPr/>
        </p:nvSpPr>
        <p:spPr bwMode="auto">
          <a:xfrm>
            <a:off x="3276600" y="4221163"/>
            <a:ext cx="1611313" cy="307975"/>
          </a:xfrm>
          <a:prstGeom prst="rect">
            <a:avLst/>
          </a:prstGeom>
          <a:noFill/>
          <a:ln w="9525">
            <a:noFill/>
            <a:miter lim="800000"/>
            <a:headEnd/>
            <a:tailEnd/>
          </a:ln>
        </p:spPr>
        <p:txBody>
          <a:bodyPr wrap="none">
            <a:spAutoFit/>
          </a:bodyPr>
          <a:lstStyle/>
          <a:p>
            <a:r>
              <a:rPr lang="pt-BR">
                <a:solidFill>
                  <a:schemeClr val="tx1"/>
                </a:solidFill>
              </a:rPr>
              <a:t>USUFRUI HOJE  </a:t>
            </a:r>
          </a:p>
        </p:txBody>
      </p:sp>
      <p:sp>
        <p:nvSpPr>
          <p:cNvPr id="30735" name="CaixaDeTexto 18"/>
          <p:cNvSpPr txBox="1">
            <a:spLocks noChangeArrowheads="1"/>
          </p:cNvSpPr>
          <p:nvPr/>
        </p:nvSpPr>
        <p:spPr bwMode="auto">
          <a:xfrm>
            <a:off x="3132138" y="5013325"/>
            <a:ext cx="1841500" cy="738188"/>
          </a:xfrm>
          <a:prstGeom prst="rect">
            <a:avLst/>
          </a:prstGeom>
          <a:noFill/>
          <a:ln w="9525">
            <a:noFill/>
            <a:miter lim="800000"/>
            <a:headEnd/>
            <a:tailEnd/>
          </a:ln>
        </p:spPr>
        <p:txBody>
          <a:bodyPr wrap="none">
            <a:spAutoFit/>
          </a:bodyPr>
          <a:lstStyle/>
          <a:p>
            <a:r>
              <a:rPr lang="pt-BR">
                <a:solidFill>
                  <a:schemeClr val="tx1"/>
                </a:solidFill>
              </a:rPr>
              <a:t>CONTRIBUI HOJE</a:t>
            </a:r>
          </a:p>
          <a:p>
            <a:endParaRPr lang="pt-BR">
              <a:solidFill>
                <a:schemeClr val="tx1"/>
              </a:solidFill>
            </a:endParaRPr>
          </a:p>
          <a:p>
            <a:r>
              <a:rPr lang="pt-BR">
                <a:solidFill>
                  <a:schemeClr val="tx1"/>
                </a:solidFill>
              </a:rPr>
              <a:t>USUFRUI  AMANHÃ</a:t>
            </a:r>
          </a:p>
        </p:txBody>
      </p:sp>
      <p:sp>
        <p:nvSpPr>
          <p:cNvPr id="30736" name="CaixaDeTexto 19"/>
          <p:cNvSpPr txBox="1">
            <a:spLocks noChangeArrowheads="1"/>
          </p:cNvSpPr>
          <p:nvPr/>
        </p:nvSpPr>
        <p:spPr bwMode="auto">
          <a:xfrm>
            <a:off x="3132138" y="6237288"/>
            <a:ext cx="1981200" cy="307975"/>
          </a:xfrm>
          <a:prstGeom prst="rect">
            <a:avLst/>
          </a:prstGeom>
          <a:noFill/>
          <a:ln w="9525">
            <a:noFill/>
            <a:miter lim="800000"/>
            <a:headEnd/>
            <a:tailEnd/>
          </a:ln>
        </p:spPr>
        <p:txBody>
          <a:bodyPr wrap="none">
            <a:spAutoFit/>
          </a:bodyPr>
          <a:lstStyle/>
          <a:p>
            <a:r>
              <a:rPr lang="pt-BR">
                <a:solidFill>
                  <a:schemeClr val="tx1"/>
                </a:solidFill>
              </a:rPr>
              <a:t>CONTRIBUI AMANHÃ</a:t>
            </a:r>
          </a:p>
        </p:txBody>
      </p:sp>
      <p:sp>
        <p:nvSpPr>
          <p:cNvPr id="21" name="Seta para a direita 20"/>
          <p:cNvSpPr/>
          <p:nvPr/>
        </p:nvSpPr>
        <p:spPr>
          <a:xfrm rot="19258836">
            <a:off x="4992688" y="6083300"/>
            <a:ext cx="503237" cy="2159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2</a:t>
            </a:r>
          </a:p>
        </p:txBody>
      </p:sp>
      <p:sp>
        <p:nvSpPr>
          <p:cNvPr id="22" name="Seta para a direita 21"/>
          <p:cNvSpPr/>
          <p:nvPr/>
        </p:nvSpPr>
        <p:spPr>
          <a:xfrm rot="19258836">
            <a:off x="4872038" y="5238750"/>
            <a:ext cx="503237"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1</a:t>
            </a:r>
          </a:p>
        </p:txBody>
      </p:sp>
    </p:spTree>
    <p:extLst>
      <p:ext uri="{BB962C8B-B14F-4D97-AF65-F5344CB8AC3E}">
        <p14:creationId xmlns="" xmlns:p14="http://schemas.microsoft.com/office/powerpoint/2010/main" val="823139435"/>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aixaDeTexto 16"/>
          <p:cNvSpPr txBox="1">
            <a:spLocks noChangeArrowheads="1"/>
          </p:cNvSpPr>
          <p:nvPr/>
        </p:nvSpPr>
        <p:spPr bwMode="auto">
          <a:xfrm>
            <a:off x="1403350" y="1071563"/>
            <a:ext cx="6624638" cy="479425"/>
          </a:xfrm>
          <a:prstGeom prst="rect">
            <a:avLst/>
          </a:prstGeom>
          <a:noFill/>
          <a:ln w="9525" algn="ctr">
            <a:noFill/>
            <a:miter lim="800000"/>
            <a:headEnd/>
            <a:tailEnd/>
          </a:ln>
        </p:spPr>
        <p:txBody>
          <a:bodyPr>
            <a:spAutoFit/>
          </a:bodyPr>
          <a:lstStyle/>
          <a:p>
            <a:pPr algn="ctr">
              <a:lnSpc>
                <a:spcPct val="90000"/>
              </a:lnSpc>
            </a:pPr>
            <a:r>
              <a:rPr lang="pt-BR" b="1">
                <a:solidFill>
                  <a:srgbClr val="000066"/>
                </a:solidFill>
              </a:rPr>
              <a:t>DESAFIOS IMPOSTOS PELA DEMOGRAFIA: </a:t>
            </a:r>
          </a:p>
          <a:p>
            <a:pPr algn="ctr">
              <a:lnSpc>
                <a:spcPct val="90000"/>
              </a:lnSpc>
            </a:pPr>
            <a:r>
              <a:rPr lang="pt-BR" b="1">
                <a:solidFill>
                  <a:srgbClr val="000066"/>
                </a:solidFill>
              </a:rPr>
              <a:t>NECESSIDADE DE REVER O CHAMADO “PACTO INTERGERACIONAL”</a:t>
            </a:r>
          </a:p>
        </p:txBody>
      </p:sp>
      <p:pic>
        <p:nvPicPr>
          <p:cNvPr id="31747" name="Imagem 3"/>
          <p:cNvPicPr>
            <a:picLocks noChangeAspect="1" noChangeArrowheads="1"/>
          </p:cNvPicPr>
          <p:nvPr/>
        </p:nvPicPr>
        <p:blipFill>
          <a:blip r:embed="rId3" cstate="print"/>
          <a:srcRect/>
          <a:stretch>
            <a:fillRect/>
          </a:stretch>
        </p:blipFill>
        <p:spPr bwMode="auto">
          <a:xfrm>
            <a:off x="246063" y="1976438"/>
            <a:ext cx="2825750" cy="3095625"/>
          </a:xfrm>
          <a:prstGeom prst="rect">
            <a:avLst/>
          </a:prstGeom>
          <a:noFill/>
          <a:ln w="9525">
            <a:noFill/>
            <a:miter lim="800000"/>
            <a:headEnd/>
            <a:tailEnd/>
          </a:ln>
        </p:spPr>
      </p:pic>
      <p:pic>
        <p:nvPicPr>
          <p:cNvPr id="31748" name="Picture 2"/>
          <p:cNvPicPr>
            <a:picLocks noChangeAspect="1" noChangeArrowheads="1"/>
          </p:cNvPicPr>
          <p:nvPr/>
        </p:nvPicPr>
        <p:blipFill>
          <a:blip r:embed="rId4" cstate="print"/>
          <a:srcRect/>
          <a:stretch>
            <a:fillRect/>
          </a:stretch>
        </p:blipFill>
        <p:spPr bwMode="auto">
          <a:xfrm>
            <a:off x="3211513" y="2000250"/>
            <a:ext cx="2717800" cy="3071813"/>
          </a:xfrm>
          <a:prstGeom prst="rect">
            <a:avLst/>
          </a:prstGeom>
          <a:noFill/>
          <a:ln w="9525">
            <a:noFill/>
            <a:miter lim="800000"/>
            <a:headEnd/>
            <a:tailEnd/>
          </a:ln>
        </p:spPr>
      </p:pic>
      <p:pic>
        <p:nvPicPr>
          <p:cNvPr id="31749" name="Imagem 15"/>
          <p:cNvPicPr>
            <a:picLocks noChangeAspect="1" noChangeArrowheads="1"/>
          </p:cNvPicPr>
          <p:nvPr/>
        </p:nvPicPr>
        <p:blipFill>
          <a:blip r:embed="rId5" cstate="print"/>
          <a:srcRect t="2127" b="1892"/>
          <a:stretch>
            <a:fillRect/>
          </a:stretch>
        </p:blipFill>
        <p:spPr bwMode="auto">
          <a:xfrm>
            <a:off x="6072188" y="2057400"/>
            <a:ext cx="2868612" cy="3048000"/>
          </a:xfrm>
          <a:prstGeom prst="rect">
            <a:avLst/>
          </a:prstGeom>
          <a:noFill/>
          <a:ln w="9525">
            <a:noFill/>
            <a:miter lim="800000"/>
            <a:headEnd/>
            <a:tailEnd/>
          </a:ln>
        </p:spPr>
      </p:pic>
      <p:sp>
        <p:nvSpPr>
          <p:cNvPr id="31750" name="Rectangle 5"/>
          <p:cNvSpPr>
            <a:spLocks noChangeArrowheads="1"/>
          </p:cNvSpPr>
          <p:nvPr/>
        </p:nvSpPr>
        <p:spPr bwMode="auto">
          <a:xfrm>
            <a:off x="0" y="0"/>
            <a:ext cx="184150" cy="307975"/>
          </a:xfrm>
          <a:prstGeom prst="rect">
            <a:avLst/>
          </a:prstGeom>
          <a:noFill/>
          <a:ln w="9525">
            <a:noFill/>
            <a:miter lim="800000"/>
            <a:headEnd/>
            <a:tailEnd/>
          </a:ln>
        </p:spPr>
        <p:txBody>
          <a:bodyPr wrap="none" anchor="ctr">
            <a:spAutoFit/>
          </a:bodyPr>
          <a:lstStyle/>
          <a:p>
            <a:endParaRPr lang="pt-BR">
              <a:solidFill>
                <a:schemeClr val="tx1"/>
              </a:solidFill>
            </a:endParaRPr>
          </a:p>
        </p:txBody>
      </p:sp>
      <p:sp>
        <p:nvSpPr>
          <p:cNvPr id="31751" name="Rectangle 6"/>
          <p:cNvSpPr>
            <a:spLocks noChangeArrowheads="1"/>
          </p:cNvSpPr>
          <p:nvPr/>
        </p:nvSpPr>
        <p:spPr bwMode="auto">
          <a:xfrm>
            <a:off x="0" y="1571625"/>
            <a:ext cx="8180388" cy="1077913"/>
          </a:xfrm>
          <a:prstGeom prst="rect">
            <a:avLst/>
          </a:prstGeom>
          <a:noFill/>
          <a:ln w="9525">
            <a:noFill/>
            <a:miter lim="800000"/>
            <a:headEnd/>
            <a:tailEnd/>
          </a:ln>
        </p:spPr>
        <p:txBody>
          <a:bodyPr wrap="none" anchor="ctr">
            <a:spAutoFit/>
          </a:bodyPr>
          <a:lstStyle/>
          <a:p>
            <a:pPr indent="539750" algn="just" eaLnBrk="0" hangingPunct="0"/>
            <a:r>
              <a:rPr lang="pt-BR" sz="3200" baseline="30000">
                <a:solidFill>
                  <a:schemeClr val="tx1"/>
                </a:solidFill>
                <a:cs typeface="Times New Roman" pitchFamily="18" charset="0"/>
              </a:rPr>
              <a:t>          1980		        2010			2040</a:t>
            </a:r>
            <a:endParaRPr lang="pt-BR" sz="3200">
              <a:solidFill>
                <a:schemeClr val="tx1"/>
              </a:solidFill>
              <a:cs typeface="Times New Roman" pitchFamily="18" charset="0"/>
            </a:endParaRPr>
          </a:p>
          <a:p>
            <a:pPr indent="539750" algn="just" eaLnBrk="0" hangingPunct="0"/>
            <a:r>
              <a:rPr lang="pt-BR" sz="3200" baseline="30000">
                <a:solidFill>
                  <a:schemeClr val="tx1"/>
                </a:solidFill>
                <a:cs typeface="Times New Roman" pitchFamily="18" charset="0"/>
              </a:rPr>
              <a:t>      </a:t>
            </a:r>
            <a:endParaRPr lang="pt-BR" sz="3200">
              <a:solidFill>
                <a:schemeClr val="tx1"/>
              </a:solidFill>
              <a:cs typeface="Times New Roman" pitchFamily="18" charset="0"/>
            </a:endParaRPr>
          </a:p>
        </p:txBody>
      </p:sp>
      <p:sp>
        <p:nvSpPr>
          <p:cNvPr id="31752" name="Rectangle 7"/>
          <p:cNvSpPr>
            <a:spLocks noChangeArrowheads="1"/>
          </p:cNvSpPr>
          <p:nvPr/>
        </p:nvSpPr>
        <p:spPr bwMode="auto">
          <a:xfrm>
            <a:off x="0" y="2314575"/>
            <a:ext cx="184150" cy="307975"/>
          </a:xfrm>
          <a:prstGeom prst="rect">
            <a:avLst/>
          </a:prstGeom>
          <a:noFill/>
          <a:ln w="9525">
            <a:noFill/>
            <a:miter lim="800000"/>
            <a:headEnd/>
            <a:tailEnd/>
          </a:ln>
        </p:spPr>
        <p:txBody>
          <a:bodyPr wrap="none" anchor="ctr">
            <a:spAutoFit/>
          </a:bodyPr>
          <a:lstStyle/>
          <a:p>
            <a:endParaRPr lang="pt-BR">
              <a:solidFill>
                <a:schemeClr val="tx1"/>
              </a:solidFill>
            </a:endParaRPr>
          </a:p>
        </p:txBody>
      </p:sp>
      <p:sp>
        <p:nvSpPr>
          <p:cNvPr id="31753" name="Rectangle 8"/>
          <p:cNvSpPr>
            <a:spLocks noChangeArrowheads="1"/>
          </p:cNvSpPr>
          <p:nvPr/>
        </p:nvSpPr>
        <p:spPr bwMode="auto">
          <a:xfrm>
            <a:off x="0" y="4133850"/>
            <a:ext cx="184150" cy="307975"/>
          </a:xfrm>
          <a:prstGeom prst="rect">
            <a:avLst/>
          </a:prstGeom>
          <a:noFill/>
          <a:ln w="9525">
            <a:noFill/>
            <a:miter lim="800000"/>
            <a:headEnd/>
            <a:tailEnd/>
          </a:ln>
        </p:spPr>
        <p:txBody>
          <a:bodyPr wrap="none" anchor="ctr">
            <a:spAutoFit/>
          </a:bodyPr>
          <a:lstStyle/>
          <a:p>
            <a:endParaRPr lang="pt-BR">
              <a:solidFill>
                <a:schemeClr val="tx1"/>
              </a:solidFill>
            </a:endParaRPr>
          </a:p>
        </p:txBody>
      </p:sp>
      <p:sp>
        <p:nvSpPr>
          <p:cNvPr id="31754" name="Rectangle 9"/>
          <p:cNvSpPr>
            <a:spLocks noChangeArrowheads="1"/>
          </p:cNvSpPr>
          <p:nvPr/>
        </p:nvSpPr>
        <p:spPr bwMode="auto">
          <a:xfrm>
            <a:off x="428625" y="5357813"/>
            <a:ext cx="7610475" cy="246062"/>
          </a:xfrm>
          <a:prstGeom prst="rect">
            <a:avLst/>
          </a:prstGeom>
          <a:noFill/>
          <a:ln w="9525">
            <a:noFill/>
            <a:miter lim="800000"/>
            <a:headEnd/>
            <a:tailEnd/>
          </a:ln>
        </p:spPr>
        <p:txBody>
          <a:bodyPr wrap="none" anchor="ctr">
            <a:spAutoFit/>
          </a:bodyPr>
          <a:lstStyle/>
          <a:p>
            <a:pPr algn="just" eaLnBrk="0" hangingPunct="0"/>
            <a:r>
              <a:rPr lang="pt-BR" sz="1000">
                <a:solidFill>
                  <a:schemeClr val="tx1"/>
                </a:solidFill>
                <a:cs typeface="Times New Roman" pitchFamily="18" charset="0"/>
              </a:rPr>
              <a:t>Fonte: IBGE/Diretoria de Pesquisas. Projeção da População do Brasil por Sexo e Idade para o Período 1980-2050 - Revisão 2008. </a:t>
            </a:r>
            <a:endParaRPr lang="pt-BR">
              <a:solidFill>
                <a:schemeClr val="tx1"/>
              </a:solidFill>
              <a:cs typeface="Times New Roman" pitchFamily="18" charset="0"/>
            </a:endParaRPr>
          </a:p>
        </p:txBody>
      </p:sp>
      <p:sp>
        <p:nvSpPr>
          <p:cNvPr id="31755" name="CaixaDeTexto 11"/>
          <p:cNvSpPr txBox="1">
            <a:spLocks noChangeArrowheads="1"/>
          </p:cNvSpPr>
          <p:nvPr/>
        </p:nvSpPr>
        <p:spPr bwMode="auto">
          <a:xfrm>
            <a:off x="142875" y="5572125"/>
            <a:ext cx="7381875" cy="1323975"/>
          </a:xfrm>
          <a:prstGeom prst="rect">
            <a:avLst/>
          </a:prstGeom>
          <a:noFill/>
          <a:ln w="9525">
            <a:noFill/>
            <a:miter lim="800000"/>
            <a:headEnd/>
            <a:tailEnd/>
          </a:ln>
        </p:spPr>
        <p:txBody>
          <a:bodyPr>
            <a:spAutoFit/>
          </a:bodyPr>
          <a:lstStyle/>
          <a:p>
            <a:r>
              <a:rPr lang="pt-BR" sz="1600">
                <a:solidFill>
                  <a:schemeClr val="tx1"/>
                </a:solidFill>
                <a:sym typeface="Wingdings" pitchFamily="2" charset="2"/>
              </a:rPr>
              <a:t>O sistema previdenciário foi construído sobre a premissa da “pirâmide demográfica”, com muitos contribuintes na base (jovens) e poucos beneficiários no topo (idosos). </a:t>
            </a:r>
          </a:p>
          <a:p>
            <a:r>
              <a:rPr lang="pt-BR" sz="1600">
                <a:solidFill>
                  <a:schemeClr val="tx1"/>
                </a:solidFill>
                <a:sym typeface="Wingdings" pitchFamily="2" charset="2"/>
              </a:rPr>
              <a:t>A mudança demográfica torna imperativa a revisão das premissas sobre as quais foi construído o sistema previdenciário...  </a:t>
            </a:r>
          </a:p>
        </p:txBody>
      </p:sp>
      <p:sp>
        <p:nvSpPr>
          <p:cNvPr id="31756" name="Line 13"/>
          <p:cNvSpPr>
            <a:spLocks noChangeShapeType="1"/>
          </p:cNvSpPr>
          <p:nvPr/>
        </p:nvSpPr>
        <p:spPr bwMode="auto">
          <a:xfrm>
            <a:off x="0" y="3048000"/>
            <a:ext cx="9601200" cy="0"/>
          </a:xfrm>
          <a:prstGeom prst="line">
            <a:avLst/>
          </a:prstGeom>
          <a:noFill/>
          <a:ln w="9525">
            <a:solidFill>
              <a:schemeClr val="tx1"/>
            </a:solidFill>
            <a:round/>
            <a:headEnd/>
            <a:tailEnd/>
          </a:ln>
        </p:spPr>
        <p:txBody>
          <a:bodyPr/>
          <a:lstStyle/>
          <a:p>
            <a:endParaRPr lang="pt-BR"/>
          </a:p>
        </p:txBody>
      </p:sp>
      <p:sp>
        <p:nvSpPr>
          <p:cNvPr id="31757" name="Line 14"/>
          <p:cNvSpPr>
            <a:spLocks noChangeShapeType="1"/>
          </p:cNvSpPr>
          <p:nvPr/>
        </p:nvSpPr>
        <p:spPr bwMode="auto">
          <a:xfrm>
            <a:off x="0" y="4419600"/>
            <a:ext cx="9601200" cy="0"/>
          </a:xfrm>
          <a:prstGeom prst="line">
            <a:avLst/>
          </a:prstGeom>
          <a:noFill/>
          <a:ln w="9525">
            <a:solidFill>
              <a:schemeClr val="tx1"/>
            </a:solidFill>
            <a:round/>
            <a:headEnd/>
            <a:tailEnd/>
          </a:ln>
        </p:spPr>
        <p:txBody>
          <a:bodyPr/>
          <a:lstStyle/>
          <a:p>
            <a:endParaRPr lang="pt-BR"/>
          </a:p>
        </p:txBody>
      </p:sp>
      <p:pic>
        <p:nvPicPr>
          <p:cNvPr id="31758" name="Picture 2"/>
          <p:cNvPicPr>
            <a:picLocks noChangeAspect="1" noChangeArrowheads="1"/>
          </p:cNvPicPr>
          <p:nvPr/>
        </p:nvPicPr>
        <p:blipFill>
          <a:blip r:embed="rId6" cstate="print"/>
          <a:srcRect/>
          <a:stretch>
            <a:fillRect/>
          </a:stretch>
        </p:blipFill>
        <p:spPr bwMode="auto">
          <a:xfrm>
            <a:off x="7600950" y="5445125"/>
            <a:ext cx="1543050" cy="1201738"/>
          </a:xfrm>
          <a:prstGeom prst="rect">
            <a:avLst/>
          </a:prstGeom>
          <a:noFill/>
          <a:ln w="9525">
            <a:noFill/>
            <a:miter lim="800000"/>
            <a:headEnd/>
            <a:tailEnd/>
          </a:ln>
        </p:spPr>
      </p:pic>
      <p:sp>
        <p:nvSpPr>
          <p:cNvPr id="31759" name="CaixaDeTexto 16"/>
          <p:cNvSpPr txBox="1">
            <a:spLocks noChangeArrowheads="1"/>
          </p:cNvSpPr>
          <p:nvPr/>
        </p:nvSpPr>
        <p:spPr bwMode="auto">
          <a:xfrm>
            <a:off x="1116013" y="3933825"/>
            <a:ext cx="1171575" cy="522288"/>
          </a:xfrm>
          <a:prstGeom prst="rect">
            <a:avLst/>
          </a:prstGeom>
          <a:noFill/>
          <a:ln w="9525">
            <a:noFill/>
            <a:miter lim="800000"/>
            <a:headEnd/>
            <a:tailEnd/>
          </a:ln>
        </p:spPr>
        <p:txBody>
          <a:bodyPr wrap="none">
            <a:spAutoFit/>
          </a:bodyPr>
          <a:lstStyle/>
          <a:p>
            <a:pPr algn="ctr"/>
            <a:r>
              <a:rPr lang="pt-BR">
                <a:solidFill>
                  <a:schemeClr val="tx1"/>
                </a:solidFill>
              </a:rPr>
              <a:t>CONTRIBUI</a:t>
            </a:r>
          </a:p>
          <a:p>
            <a:pPr algn="ctr"/>
            <a:r>
              <a:rPr lang="pt-BR">
                <a:solidFill>
                  <a:schemeClr val="tx1"/>
                </a:solidFill>
              </a:rPr>
              <a:t>(-) </a:t>
            </a:r>
          </a:p>
        </p:txBody>
      </p:sp>
      <p:sp>
        <p:nvSpPr>
          <p:cNvPr id="31760" name="CaixaDeTexto 17"/>
          <p:cNvSpPr txBox="1">
            <a:spLocks noChangeArrowheads="1"/>
          </p:cNvSpPr>
          <p:nvPr/>
        </p:nvSpPr>
        <p:spPr bwMode="auto">
          <a:xfrm>
            <a:off x="1185863" y="2544763"/>
            <a:ext cx="1082675" cy="307975"/>
          </a:xfrm>
          <a:prstGeom prst="rect">
            <a:avLst/>
          </a:prstGeom>
          <a:noFill/>
          <a:ln w="9525">
            <a:noFill/>
            <a:miter lim="800000"/>
            <a:headEnd/>
            <a:tailEnd/>
          </a:ln>
        </p:spPr>
        <p:txBody>
          <a:bodyPr wrap="none">
            <a:spAutoFit/>
          </a:bodyPr>
          <a:lstStyle/>
          <a:p>
            <a:r>
              <a:rPr lang="pt-BR">
                <a:solidFill>
                  <a:schemeClr val="tx1"/>
                </a:solidFill>
              </a:rPr>
              <a:t>USUFRUI  </a:t>
            </a:r>
          </a:p>
        </p:txBody>
      </p:sp>
      <p:sp>
        <p:nvSpPr>
          <p:cNvPr id="31761" name="CaixaDeTexto 18"/>
          <p:cNvSpPr txBox="1">
            <a:spLocks noChangeArrowheads="1"/>
          </p:cNvSpPr>
          <p:nvPr/>
        </p:nvSpPr>
        <p:spPr bwMode="auto">
          <a:xfrm>
            <a:off x="4067175" y="3933825"/>
            <a:ext cx="1173163" cy="522288"/>
          </a:xfrm>
          <a:prstGeom prst="rect">
            <a:avLst/>
          </a:prstGeom>
          <a:noFill/>
          <a:ln w="9525">
            <a:noFill/>
            <a:miter lim="800000"/>
            <a:headEnd/>
            <a:tailEnd/>
          </a:ln>
        </p:spPr>
        <p:txBody>
          <a:bodyPr wrap="none">
            <a:spAutoFit/>
          </a:bodyPr>
          <a:lstStyle/>
          <a:p>
            <a:pPr algn="ctr"/>
            <a:r>
              <a:rPr lang="pt-BR">
                <a:solidFill>
                  <a:schemeClr val="tx1"/>
                </a:solidFill>
              </a:rPr>
              <a:t>CONTRIBUI</a:t>
            </a:r>
          </a:p>
          <a:p>
            <a:pPr algn="ctr"/>
            <a:r>
              <a:rPr lang="pt-BR">
                <a:solidFill>
                  <a:schemeClr val="tx1"/>
                </a:solidFill>
              </a:rPr>
              <a:t>(+)</a:t>
            </a:r>
          </a:p>
        </p:txBody>
      </p:sp>
      <p:sp>
        <p:nvSpPr>
          <p:cNvPr id="31762" name="CaixaDeTexto 19"/>
          <p:cNvSpPr txBox="1">
            <a:spLocks noChangeArrowheads="1"/>
          </p:cNvSpPr>
          <p:nvPr/>
        </p:nvSpPr>
        <p:spPr bwMode="auto">
          <a:xfrm>
            <a:off x="4165600" y="2492375"/>
            <a:ext cx="982663" cy="307975"/>
          </a:xfrm>
          <a:prstGeom prst="rect">
            <a:avLst/>
          </a:prstGeom>
          <a:noFill/>
          <a:ln w="9525">
            <a:noFill/>
            <a:miter lim="800000"/>
            <a:headEnd/>
            <a:tailEnd/>
          </a:ln>
        </p:spPr>
        <p:txBody>
          <a:bodyPr wrap="none">
            <a:spAutoFit/>
          </a:bodyPr>
          <a:lstStyle/>
          <a:p>
            <a:r>
              <a:rPr lang="pt-BR">
                <a:solidFill>
                  <a:schemeClr val="tx1"/>
                </a:solidFill>
              </a:rPr>
              <a:t>USUFRUI</a:t>
            </a:r>
          </a:p>
        </p:txBody>
      </p:sp>
      <p:sp>
        <p:nvSpPr>
          <p:cNvPr id="31763" name="CaixaDeTexto 20"/>
          <p:cNvSpPr txBox="1">
            <a:spLocks noChangeArrowheads="1"/>
          </p:cNvSpPr>
          <p:nvPr/>
        </p:nvSpPr>
        <p:spPr bwMode="auto">
          <a:xfrm>
            <a:off x="7019925" y="3933825"/>
            <a:ext cx="1173163" cy="522288"/>
          </a:xfrm>
          <a:prstGeom prst="rect">
            <a:avLst/>
          </a:prstGeom>
          <a:noFill/>
          <a:ln w="9525">
            <a:noFill/>
            <a:miter lim="800000"/>
            <a:headEnd/>
            <a:tailEnd/>
          </a:ln>
        </p:spPr>
        <p:txBody>
          <a:bodyPr wrap="none">
            <a:spAutoFit/>
          </a:bodyPr>
          <a:lstStyle/>
          <a:p>
            <a:pPr algn="ctr"/>
            <a:r>
              <a:rPr lang="pt-BR">
                <a:solidFill>
                  <a:schemeClr val="tx1"/>
                </a:solidFill>
              </a:rPr>
              <a:t>CONTRIBUI</a:t>
            </a:r>
          </a:p>
          <a:p>
            <a:pPr algn="ctr"/>
            <a:r>
              <a:rPr lang="pt-BR">
                <a:solidFill>
                  <a:schemeClr val="tx1"/>
                </a:solidFill>
              </a:rPr>
              <a:t>(+++)</a:t>
            </a:r>
          </a:p>
        </p:txBody>
      </p:sp>
      <p:sp>
        <p:nvSpPr>
          <p:cNvPr id="31764" name="CaixaDeTexto 21"/>
          <p:cNvSpPr txBox="1">
            <a:spLocks noChangeArrowheads="1"/>
          </p:cNvSpPr>
          <p:nvPr/>
        </p:nvSpPr>
        <p:spPr bwMode="auto">
          <a:xfrm>
            <a:off x="7169150" y="2492375"/>
            <a:ext cx="982663" cy="307975"/>
          </a:xfrm>
          <a:prstGeom prst="rect">
            <a:avLst/>
          </a:prstGeom>
          <a:noFill/>
          <a:ln w="9525">
            <a:noFill/>
            <a:miter lim="800000"/>
            <a:headEnd/>
            <a:tailEnd/>
          </a:ln>
        </p:spPr>
        <p:txBody>
          <a:bodyPr wrap="none">
            <a:spAutoFit/>
          </a:bodyPr>
          <a:lstStyle/>
          <a:p>
            <a:r>
              <a:rPr lang="pt-BR">
                <a:solidFill>
                  <a:schemeClr val="tx1"/>
                </a:solidFill>
              </a:rPr>
              <a:t>USUFRUI</a:t>
            </a:r>
          </a:p>
        </p:txBody>
      </p:sp>
      <p:sp>
        <p:nvSpPr>
          <p:cNvPr id="24" name="Seta para a direita 23"/>
          <p:cNvSpPr/>
          <p:nvPr/>
        </p:nvSpPr>
        <p:spPr>
          <a:xfrm rot="20434619">
            <a:off x="2649538" y="4287838"/>
            <a:ext cx="503237" cy="2159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2</a:t>
            </a:r>
          </a:p>
        </p:txBody>
      </p:sp>
      <p:sp>
        <p:nvSpPr>
          <p:cNvPr id="31766" name="CaixaDeTexto 25"/>
          <p:cNvSpPr txBox="1">
            <a:spLocks noChangeArrowheads="1"/>
          </p:cNvSpPr>
          <p:nvPr/>
        </p:nvSpPr>
        <p:spPr bwMode="auto">
          <a:xfrm>
            <a:off x="8788400" y="2708275"/>
            <a:ext cx="355600" cy="461963"/>
          </a:xfrm>
          <a:prstGeom prst="rect">
            <a:avLst/>
          </a:prstGeom>
          <a:noFill/>
          <a:ln w="9525">
            <a:noFill/>
            <a:miter lim="800000"/>
            <a:headEnd/>
            <a:tailEnd/>
          </a:ln>
        </p:spPr>
        <p:txBody>
          <a:bodyPr wrap="none">
            <a:spAutoFit/>
          </a:bodyPr>
          <a:lstStyle/>
          <a:p>
            <a:r>
              <a:rPr lang="pt-BR" sz="2400">
                <a:solidFill>
                  <a:schemeClr val="tx1"/>
                </a:solidFill>
              </a:rPr>
              <a:t>?</a:t>
            </a:r>
          </a:p>
        </p:txBody>
      </p:sp>
      <p:sp>
        <p:nvSpPr>
          <p:cNvPr id="27" name="Seta para a direita 26"/>
          <p:cNvSpPr/>
          <p:nvPr/>
        </p:nvSpPr>
        <p:spPr>
          <a:xfrm rot="20434619">
            <a:off x="2749550" y="2930525"/>
            <a:ext cx="50482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1</a:t>
            </a:r>
          </a:p>
        </p:txBody>
      </p:sp>
      <p:sp>
        <p:nvSpPr>
          <p:cNvPr id="28" name="Seta para a direita 27"/>
          <p:cNvSpPr/>
          <p:nvPr/>
        </p:nvSpPr>
        <p:spPr>
          <a:xfrm rot="20434619">
            <a:off x="5775325" y="3001963"/>
            <a:ext cx="503238" cy="2159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2</a:t>
            </a:r>
          </a:p>
        </p:txBody>
      </p:sp>
      <p:sp>
        <p:nvSpPr>
          <p:cNvPr id="29" name="Seta para a direita 28"/>
          <p:cNvSpPr/>
          <p:nvPr/>
        </p:nvSpPr>
        <p:spPr>
          <a:xfrm rot="20060626">
            <a:off x="5918200" y="4370388"/>
            <a:ext cx="504825" cy="215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3</a:t>
            </a:r>
          </a:p>
        </p:txBody>
      </p:sp>
      <p:sp>
        <p:nvSpPr>
          <p:cNvPr id="30" name="Seta para a direita 29"/>
          <p:cNvSpPr/>
          <p:nvPr/>
        </p:nvSpPr>
        <p:spPr>
          <a:xfrm rot="20060626">
            <a:off x="8626475" y="3167063"/>
            <a:ext cx="503238" cy="215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3</a:t>
            </a:r>
          </a:p>
        </p:txBody>
      </p:sp>
      <p:sp>
        <p:nvSpPr>
          <p:cNvPr id="31" name="Seta para a direita 30"/>
          <p:cNvSpPr/>
          <p:nvPr/>
        </p:nvSpPr>
        <p:spPr>
          <a:xfrm rot="20060626">
            <a:off x="8555038" y="4410075"/>
            <a:ext cx="503237" cy="215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4</a:t>
            </a:r>
          </a:p>
        </p:txBody>
      </p:sp>
      <p:sp>
        <p:nvSpPr>
          <p:cNvPr id="31772" name="CaixaDeTexto 31"/>
          <p:cNvSpPr txBox="1">
            <a:spLocks noChangeArrowheads="1"/>
          </p:cNvSpPr>
          <p:nvPr/>
        </p:nvSpPr>
        <p:spPr bwMode="auto">
          <a:xfrm>
            <a:off x="8820150" y="3903663"/>
            <a:ext cx="357188" cy="461962"/>
          </a:xfrm>
          <a:prstGeom prst="rect">
            <a:avLst/>
          </a:prstGeom>
          <a:noFill/>
          <a:ln w="9525">
            <a:noFill/>
            <a:miter lim="800000"/>
            <a:headEnd/>
            <a:tailEnd/>
          </a:ln>
        </p:spPr>
        <p:txBody>
          <a:bodyPr wrap="none">
            <a:spAutoFit/>
          </a:bodyPr>
          <a:lstStyle/>
          <a:p>
            <a:r>
              <a:rPr lang="pt-BR" sz="2400">
                <a:solidFill>
                  <a:schemeClr val="tx1"/>
                </a:solidFill>
              </a:rPr>
              <a:t>?</a:t>
            </a:r>
          </a:p>
        </p:txBody>
      </p:sp>
      <p:sp>
        <p:nvSpPr>
          <p:cNvPr id="31773" name="Text Box 5"/>
          <p:cNvSpPr txBox="1">
            <a:spLocks noChangeArrowheads="1"/>
          </p:cNvSpPr>
          <p:nvPr/>
        </p:nvSpPr>
        <p:spPr bwMode="auto">
          <a:xfrm>
            <a:off x="4365625" y="304800"/>
            <a:ext cx="4625975" cy="307975"/>
          </a:xfrm>
          <a:prstGeom prst="rect">
            <a:avLst/>
          </a:prstGeom>
          <a:noFill/>
          <a:ln w="9525">
            <a:noFill/>
            <a:miter lim="800000"/>
            <a:headEnd/>
            <a:tailEnd/>
          </a:ln>
        </p:spPr>
        <p:txBody>
          <a:bodyPr wrap="none">
            <a:spAutoFit/>
          </a:bodyPr>
          <a:lstStyle/>
          <a:p>
            <a:pPr algn="r"/>
            <a:r>
              <a:rPr lang="pt-BR"/>
              <a:t>PACTO INTERGERACIONAL: O FIM DE UM DOGMA</a:t>
            </a:r>
          </a:p>
        </p:txBody>
      </p:sp>
    </p:spTree>
    <p:extLst>
      <p:ext uri="{BB962C8B-B14F-4D97-AF65-F5344CB8AC3E}">
        <p14:creationId xmlns="" xmlns:p14="http://schemas.microsoft.com/office/powerpoint/2010/main" val="3713339957"/>
      </p:ext>
    </p:extLst>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ixaDeTexto 16"/>
          <p:cNvSpPr txBox="1">
            <a:spLocks noChangeArrowheads="1"/>
          </p:cNvSpPr>
          <p:nvPr/>
        </p:nvSpPr>
        <p:spPr bwMode="auto">
          <a:xfrm>
            <a:off x="1043608" y="858838"/>
            <a:ext cx="8064896" cy="286232"/>
          </a:xfrm>
          <a:prstGeom prst="rect">
            <a:avLst/>
          </a:prstGeom>
          <a:noFill/>
          <a:ln w="9525" algn="ctr">
            <a:noFill/>
            <a:miter lim="800000"/>
            <a:headEnd/>
            <a:tailEnd/>
          </a:ln>
        </p:spPr>
        <p:txBody>
          <a:bodyPr wrap="square">
            <a:spAutoFit/>
          </a:bodyPr>
          <a:lstStyle/>
          <a:p>
            <a:pPr algn="ctr">
              <a:lnSpc>
                <a:spcPct val="90000"/>
              </a:lnSpc>
            </a:pPr>
            <a:r>
              <a:rPr lang="pt-BR" b="1" dirty="0" smtClean="0">
                <a:solidFill>
                  <a:srgbClr val="000066"/>
                </a:solidFill>
              </a:rPr>
              <a:t> </a:t>
            </a:r>
            <a:r>
              <a:rPr lang="pt-BR" b="1" dirty="0">
                <a:solidFill>
                  <a:srgbClr val="000066"/>
                </a:solidFill>
              </a:rPr>
              <a:t>PIRÂMIDE </a:t>
            </a:r>
            <a:r>
              <a:rPr lang="pt-BR" b="1" dirty="0" smtClean="0">
                <a:solidFill>
                  <a:srgbClr val="000066"/>
                </a:solidFill>
              </a:rPr>
              <a:t>                                                            DOUTRINA DO “</a:t>
            </a:r>
            <a:r>
              <a:rPr lang="pt-BR" b="1" dirty="0">
                <a:solidFill>
                  <a:srgbClr val="000066"/>
                </a:solidFill>
              </a:rPr>
              <a:t>PACTO ENTRE GERAÇÕES”</a:t>
            </a:r>
          </a:p>
        </p:txBody>
      </p:sp>
      <p:sp>
        <p:nvSpPr>
          <p:cNvPr id="32771" name="CaixaDeTexto 3"/>
          <p:cNvSpPr txBox="1">
            <a:spLocks noChangeArrowheads="1"/>
          </p:cNvSpPr>
          <p:nvPr/>
        </p:nvSpPr>
        <p:spPr bwMode="auto">
          <a:xfrm>
            <a:off x="214313" y="1177925"/>
            <a:ext cx="4071937" cy="3070225"/>
          </a:xfrm>
          <a:prstGeom prst="rect">
            <a:avLst/>
          </a:prstGeom>
          <a:solidFill>
            <a:srgbClr val="FFFF99"/>
          </a:solidFill>
          <a:ln w="9525">
            <a:noFill/>
            <a:miter lim="800000"/>
            <a:headEnd/>
            <a:tailEnd/>
          </a:ln>
        </p:spPr>
        <p:txBody>
          <a:bodyPr>
            <a:spAutoFit/>
          </a:bodyPr>
          <a:lstStyle/>
          <a:p>
            <a:r>
              <a:rPr lang="pt-BR" b="1">
                <a:solidFill>
                  <a:schemeClr val="tx1"/>
                </a:solidFill>
              </a:rPr>
              <a:t>O esquema Ponzi (FONTE: Wikipédia)</a:t>
            </a:r>
          </a:p>
          <a:p>
            <a:r>
              <a:rPr lang="pt-BR">
                <a:solidFill>
                  <a:schemeClr val="tx1"/>
                </a:solidFill>
              </a:rPr>
              <a:t>Um </a:t>
            </a:r>
            <a:r>
              <a:rPr lang="pt-BR" b="1">
                <a:solidFill>
                  <a:schemeClr val="tx1"/>
                </a:solidFill>
              </a:rPr>
              <a:t>esquema Ponzi</a:t>
            </a:r>
            <a:r>
              <a:rPr lang="pt-BR">
                <a:solidFill>
                  <a:schemeClr val="tx1"/>
                </a:solidFill>
              </a:rPr>
              <a:t> é uma sofisticada operação fraudulenta de investimento do tipo esquema em pirâmide que envolve o pagamento de rendimentos anormalmente altos ("lucros") aos investidores, </a:t>
            </a:r>
            <a:r>
              <a:rPr lang="pt-BR" u="sng">
                <a:solidFill>
                  <a:schemeClr val="tx1"/>
                </a:solidFill>
              </a:rPr>
              <a:t>às custas do dinheiro pago pelos investidores que chegarem posteriormente</a:t>
            </a:r>
            <a:r>
              <a:rPr lang="pt-BR">
                <a:solidFill>
                  <a:schemeClr val="tx1"/>
                </a:solidFill>
              </a:rPr>
              <a:t>..</a:t>
            </a:r>
          </a:p>
          <a:p>
            <a:endParaRPr lang="pt-BR" b="1">
              <a:solidFill>
                <a:schemeClr val="tx1"/>
              </a:solidFill>
            </a:endParaRPr>
          </a:p>
          <a:p>
            <a:r>
              <a:rPr lang="pt-BR" b="1">
                <a:solidFill>
                  <a:schemeClr val="tx1"/>
                </a:solidFill>
              </a:rPr>
              <a:t>O esquema em pirâmide (FONTE: Wikipédia)</a:t>
            </a:r>
          </a:p>
          <a:p>
            <a:r>
              <a:rPr lang="pt-BR">
                <a:solidFill>
                  <a:schemeClr val="tx1"/>
                </a:solidFill>
              </a:rPr>
              <a:t> </a:t>
            </a:r>
          </a:p>
          <a:p>
            <a:r>
              <a:rPr lang="pt-BR">
                <a:solidFill>
                  <a:schemeClr val="tx1"/>
                </a:solidFill>
              </a:rPr>
              <a:t>... Efetivamente, </a:t>
            </a:r>
            <a:r>
              <a:rPr lang="pt-BR" u="sng">
                <a:solidFill>
                  <a:schemeClr val="tx1"/>
                </a:solidFill>
              </a:rPr>
              <a:t>as pessoas na pior situação são aquelas da base da pirâmide: aquelas que assinaram o plano, mas não são capazes de recrutar quaisquer outros seguidores</a:t>
            </a:r>
            <a:r>
              <a:rPr lang="pt-BR">
                <a:solidFill>
                  <a:schemeClr val="tx1"/>
                </a:solidFill>
              </a:rPr>
              <a:t>. ...</a:t>
            </a:r>
          </a:p>
        </p:txBody>
      </p:sp>
      <p:sp>
        <p:nvSpPr>
          <p:cNvPr id="32772" name="CaixaDeTexto 3"/>
          <p:cNvSpPr txBox="1">
            <a:spLocks noChangeArrowheads="1"/>
          </p:cNvSpPr>
          <p:nvPr/>
        </p:nvSpPr>
        <p:spPr bwMode="auto">
          <a:xfrm>
            <a:off x="428625" y="4149080"/>
            <a:ext cx="8143875" cy="3323987"/>
          </a:xfrm>
          <a:prstGeom prst="rect">
            <a:avLst/>
          </a:prstGeom>
          <a:noFill/>
          <a:ln w="9525">
            <a:noFill/>
            <a:miter lim="800000"/>
            <a:headEnd/>
            <a:tailEnd/>
          </a:ln>
        </p:spPr>
        <p:txBody>
          <a:bodyPr>
            <a:spAutoFit/>
          </a:bodyPr>
          <a:lstStyle/>
          <a:p>
            <a:endParaRPr lang="pt-BR" dirty="0">
              <a:solidFill>
                <a:schemeClr val="tx1"/>
              </a:solidFill>
            </a:endParaRPr>
          </a:p>
          <a:p>
            <a:r>
              <a:rPr lang="pt-BR" b="1" dirty="0">
                <a:solidFill>
                  <a:schemeClr val="tx1"/>
                </a:solidFill>
              </a:rPr>
              <a:t>A incômoda semelhança com o regime de repartição simples...</a:t>
            </a:r>
          </a:p>
          <a:p>
            <a:r>
              <a:rPr lang="pt-BR" i="1" dirty="0">
                <a:solidFill>
                  <a:schemeClr val="tx1"/>
                </a:solidFill>
              </a:rPr>
              <a:t>[...] Em um sistema de transferência entre gerações, a grande beneficiada é a primeira. Os membros desta geração recebem benefícios quando estão velhos, sem ter tido que pagar nada ao sistema quando eram jovens, uma vez que o sistema não existia. Eles recebem, mas não pagaram. </a:t>
            </a:r>
            <a:r>
              <a:rPr lang="pt-BR" i="1" u="sng" dirty="0">
                <a:solidFill>
                  <a:schemeClr val="tx1"/>
                </a:solidFill>
              </a:rPr>
              <a:t>A grande perdedora é a última geração. Seus membros contribuem para o fundo durante a vida inteira, mas não existem jovens atrás deles para lhes pagar os benefícios. Eles pagam, mas não recebem.</a:t>
            </a:r>
          </a:p>
          <a:p>
            <a:r>
              <a:rPr lang="pt-BR" i="1" dirty="0">
                <a:solidFill>
                  <a:schemeClr val="tx1"/>
                </a:solidFill>
              </a:rPr>
              <a:t>(Lester </a:t>
            </a:r>
            <a:r>
              <a:rPr lang="pt-BR" i="1" dirty="0" err="1">
                <a:solidFill>
                  <a:schemeClr val="tx1"/>
                </a:solidFill>
              </a:rPr>
              <a:t>Thurow</a:t>
            </a:r>
            <a:r>
              <a:rPr lang="pt-BR" i="1" dirty="0">
                <a:solidFill>
                  <a:schemeClr val="tx1"/>
                </a:solidFill>
              </a:rPr>
              <a:t>, 1997, autor americano do livro O Futuro do Capitalismo).  </a:t>
            </a:r>
            <a:endParaRPr lang="pt-BR" i="1" dirty="0" smtClean="0">
              <a:solidFill>
                <a:schemeClr val="tx1"/>
              </a:solidFill>
            </a:endParaRPr>
          </a:p>
          <a:p>
            <a:endParaRPr lang="pt-BR" dirty="0" smtClean="0">
              <a:solidFill>
                <a:schemeClr val="tx1"/>
              </a:solidFill>
            </a:endParaRPr>
          </a:p>
          <a:p>
            <a:r>
              <a:rPr lang="pt-BR" b="1" dirty="0" smtClean="0">
                <a:solidFill>
                  <a:schemeClr val="tx1"/>
                </a:solidFill>
              </a:rPr>
              <a:t>Doutrina do pacto entre gerações era válida quando a distribuição demográfica possuía o formato de uma pirâmide. A nova realidade demográfica não é mais compatível com o pacto entre gerações!</a:t>
            </a:r>
            <a:endParaRPr lang="pt-BR" b="1" dirty="0">
              <a:solidFill>
                <a:schemeClr val="tx1"/>
              </a:solidFill>
            </a:endParaRPr>
          </a:p>
          <a:p>
            <a:endParaRPr lang="pt-BR" dirty="0">
              <a:solidFill>
                <a:schemeClr val="tx1"/>
              </a:solidFill>
            </a:endParaRPr>
          </a:p>
          <a:p>
            <a:endParaRPr lang="pt-BR" dirty="0">
              <a:solidFill>
                <a:schemeClr val="tx1"/>
              </a:solidFill>
            </a:endParaRPr>
          </a:p>
          <a:p>
            <a:endParaRPr lang="pt-BR" dirty="0">
              <a:solidFill>
                <a:schemeClr val="tx1"/>
              </a:solidFill>
            </a:endParaRPr>
          </a:p>
        </p:txBody>
      </p:sp>
      <p:sp>
        <p:nvSpPr>
          <p:cNvPr id="32773" name="CaixaDeTexto 2"/>
          <p:cNvSpPr txBox="1">
            <a:spLocks noChangeArrowheads="1"/>
          </p:cNvSpPr>
          <p:nvPr/>
        </p:nvSpPr>
        <p:spPr bwMode="auto">
          <a:xfrm>
            <a:off x="5143500" y="1174750"/>
            <a:ext cx="3714750" cy="3108543"/>
          </a:xfrm>
          <a:prstGeom prst="rect">
            <a:avLst/>
          </a:prstGeom>
          <a:solidFill>
            <a:srgbClr val="FFFF99"/>
          </a:solidFill>
          <a:ln w="9525">
            <a:noFill/>
            <a:miter lim="800000"/>
            <a:headEnd/>
            <a:tailEnd/>
          </a:ln>
        </p:spPr>
        <p:txBody>
          <a:bodyPr>
            <a:spAutoFit/>
          </a:bodyPr>
          <a:lstStyle/>
          <a:p>
            <a:r>
              <a:rPr lang="pt-BR" i="1" dirty="0" smtClean="0">
                <a:solidFill>
                  <a:schemeClr val="tx1"/>
                </a:solidFill>
              </a:rPr>
              <a:t>“[...] </a:t>
            </a:r>
            <a:r>
              <a:rPr lang="pt-BR" i="1" dirty="0">
                <a:solidFill>
                  <a:schemeClr val="tx1"/>
                </a:solidFill>
              </a:rPr>
              <a:t>No momento de contribuição, é a sociedade quem contribui; no momento da prestação, é o indivíduo que usufrui. Daí vem o pacto de gerações ou princípio da solidariedade entre gerações. Os não necessitados de hoje, contribuintes, serão os necessitados de amanhã, </a:t>
            </a:r>
            <a:r>
              <a:rPr lang="pt-BR" i="1" u="sng" dirty="0">
                <a:solidFill>
                  <a:schemeClr val="tx1"/>
                </a:solidFill>
              </a:rPr>
              <a:t>custeados por novos não necessitados que </a:t>
            </a:r>
            <a:r>
              <a:rPr lang="pt-BR" i="1" u="sng" dirty="0" smtClean="0">
                <a:solidFill>
                  <a:schemeClr val="tx1"/>
                </a:solidFill>
              </a:rPr>
              <a:t>surgem”.</a:t>
            </a:r>
            <a:r>
              <a:rPr lang="pt-BR" i="1" dirty="0" smtClean="0">
                <a:solidFill>
                  <a:schemeClr val="tx1"/>
                </a:solidFill>
              </a:rPr>
              <a:t>.. </a:t>
            </a:r>
            <a:endParaRPr lang="pt-BR" i="1" dirty="0">
              <a:solidFill>
                <a:schemeClr val="tx1"/>
              </a:solidFill>
            </a:endParaRPr>
          </a:p>
          <a:p>
            <a:endParaRPr lang="pt-BR" dirty="0" smtClean="0">
              <a:solidFill>
                <a:schemeClr val="tx1"/>
              </a:solidFill>
            </a:endParaRPr>
          </a:p>
          <a:p>
            <a:endParaRPr lang="pt-BR" i="1" dirty="0">
              <a:solidFill>
                <a:schemeClr val="tx1"/>
              </a:solidFill>
            </a:endParaRPr>
          </a:p>
          <a:p>
            <a:r>
              <a:rPr lang="pt-BR" i="1" dirty="0">
                <a:solidFill>
                  <a:schemeClr val="tx1"/>
                </a:solidFill>
              </a:rPr>
              <a:t>“o indivíduo contribui para a geração que hoje necessita de proteção, para receber o benefício amanhã </a:t>
            </a:r>
            <a:r>
              <a:rPr lang="pt-BR" i="1" u="sng" dirty="0">
                <a:solidFill>
                  <a:schemeClr val="tx1"/>
                </a:solidFill>
              </a:rPr>
              <a:t>quando será amparado pela geração futura</a:t>
            </a:r>
            <a:r>
              <a:rPr lang="pt-BR" i="1" dirty="0">
                <a:solidFill>
                  <a:schemeClr val="tx1"/>
                </a:solidFill>
              </a:rPr>
              <a:t>”.  </a:t>
            </a:r>
          </a:p>
        </p:txBody>
      </p:sp>
      <p:sp>
        <p:nvSpPr>
          <p:cNvPr id="32774" name="CaixaDeTexto 6"/>
          <p:cNvSpPr txBox="1">
            <a:spLocks noChangeArrowheads="1"/>
          </p:cNvSpPr>
          <p:nvPr/>
        </p:nvSpPr>
        <p:spPr bwMode="auto">
          <a:xfrm>
            <a:off x="4322763" y="1857375"/>
            <a:ext cx="749300" cy="1446213"/>
          </a:xfrm>
          <a:prstGeom prst="rect">
            <a:avLst/>
          </a:prstGeom>
          <a:noFill/>
          <a:ln w="9525">
            <a:noFill/>
            <a:miter lim="800000"/>
            <a:headEnd/>
            <a:tailEnd/>
          </a:ln>
        </p:spPr>
        <p:txBody>
          <a:bodyPr wrap="none">
            <a:spAutoFit/>
          </a:bodyPr>
          <a:lstStyle/>
          <a:p>
            <a:r>
              <a:rPr lang="pt-BR" sz="8800">
                <a:solidFill>
                  <a:srgbClr val="FF0000"/>
                </a:solidFill>
              </a:rPr>
              <a:t>x</a:t>
            </a:r>
          </a:p>
        </p:txBody>
      </p:sp>
      <p:sp>
        <p:nvSpPr>
          <p:cNvPr id="32775" name="Text Box 9"/>
          <p:cNvSpPr txBox="1">
            <a:spLocks noChangeArrowheads="1"/>
          </p:cNvSpPr>
          <p:nvPr/>
        </p:nvSpPr>
        <p:spPr bwMode="auto">
          <a:xfrm>
            <a:off x="1428311" y="304800"/>
            <a:ext cx="7563289" cy="307777"/>
          </a:xfrm>
          <a:prstGeom prst="rect">
            <a:avLst/>
          </a:prstGeom>
          <a:noFill/>
          <a:ln w="9525">
            <a:noFill/>
            <a:miter lim="800000"/>
            <a:headEnd/>
            <a:tailEnd/>
          </a:ln>
        </p:spPr>
        <p:txBody>
          <a:bodyPr wrap="none">
            <a:spAutoFit/>
          </a:bodyPr>
          <a:lstStyle/>
          <a:p>
            <a:pPr algn="r"/>
            <a:r>
              <a:rPr lang="pt-BR" dirty="0" err="1" smtClean="0"/>
              <a:t>Pirãmide</a:t>
            </a:r>
            <a:r>
              <a:rPr lang="pt-BR" dirty="0" smtClean="0"/>
              <a:t> demográfica, pacto entre gerações e esquema em pirâmide: incômoda semelhança!</a:t>
            </a:r>
            <a:endParaRPr lang="pt-BR" dirty="0"/>
          </a:p>
        </p:txBody>
      </p:sp>
    </p:spTree>
    <p:extLst>
      <p:ext uri="{BB962C8B-B14F-4D97-AF65-F5344CB8AC3E}">
        <p14:creationId xmlns="" xmlns:p14="http://schemas.microsoft.com/office/powerpoint/2010/main" val="3775394193"/>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8600" y="822325"/>
            <a:ext cx="8915400" cy="5970861"/>
          </a:xfrm>
          <a:prstGeom prst="rect">
            <a:avLst/>
          </a:prstGeom>
          <a:noFill/>
          <a:ln w="9525">
            <a:noFill/>
            <a:miter lim="800000"/>
            <a:headEnd/>
            <a:tailEnd/>
          </a:ln>
        </p:spPr>
        <p:txBody>
          <a:bodyPr lIns="91435" tIns="45718" rIns="91435" bIns="45718">
            <a:spAutoFit/>
          </a:bodyPr>
          <a:lstStyle/>
          <a:p>
            <a:pPr marL="457200" indent="-457200"/>
            <a:endParaRPr lang="pt-BR" i="1" dirty="0">
              <a:solidFill>
                <a:schemeClr val="tx1"/>
              </a:solidFill>
              <a:cs typeface="Times New Roman" pitchFamily="18" charset="0"/>
            </a:endParaRPr>
          </a:p>
          <a:p>
            <a:pPr marL="457200" indent="-457200"/>
            <a:r>
              <a:rPr lang="pt-PT" b="1" dirty="0">
                <a:solidFill>
                  <a:schemeClr val="tx1"/>
                </a:solidFill>
                <a:cs typeface="Times New Roman" pitchFamily="18" charset="0"/>
              </a:rPr>
              <a:t>Silvio Renato Rangel Silveira</a:t>
            </a:r>
          </a:p>
          <a:p>
            <a:pPr marL="457200" indent="-457200"/>
            <a:endParaRPr lang="pt-PT" b="1" dirty="0">
              <a:solidFill>
                <a:schemeClr val="tx1"/>
              </a:solidFill>
              <a:cs typeface="Times New Roman" pitchFamily="18" charset="0"/>
            </a:endParaRPr>
          </a:p>
          <a:p>
            <a:pPr marL="457200" indent="-457200"/>
            <a:r>
              <a:rPr lang="pt-PT" b="1" dirty="0">
                <a:solidFill>
                  <a:schemeClr val="tx1"/>
                </a:solidFill>
                <a:cs typeface="Times New Roman" pitchFamily="18" charset="0"/>
              </a:rPr>
              <a:t>Formação: </a:t>
            </a:r>
            <a:endParaRPr lang="pt-PT" b="1" dirty="0" smtClean="0">
              <a:solidFill>
                <a:schemeClr val="tx1"/>
              </a:solidFill>
              <a:cs typeface="Times New Roman" pitchFamily="18" charset="0"/>
            </a:endParaRPr>
          </a:p>
          <a:p>
            <a:pPr marL="914400" lvl="1" indent="-457200"/>
            <a:r>
              <a:rPr lang="pt-PT" sz="1200" dirty="0">
                <a:solidFill>
                  <a:schemeClr val="tx1"/>
                </a:solidFill>
                <a:cs typeface="Times New Roman" pitchFamily="18" charset="0"/>
              </a:rPr>
              <a:t>Bacharel em Direito (Faculdade de Direito de Curitiba</a:t>
            </a:r>
            <a:r>
              <a:rPr lang="pt-PT" sz="1200" dirty="0" smtClean="0">
                <a:solidFill>
                  <a:schemeClr val="tx1"/>
                </a:solidFill>
                <a:cs typeface="Times New Roman" pitchFamily="18" charset="0"/>
              </a:rPr>
              <a:t>)</a:t>
            </a:r>
            <a:endParaRPr lang="pt-PT" sz="1200" dirty="0">
              <a:solidFill>
                <a:schemeClr val="tx1"/>
              </a:solidFill>
              <a:cs typeface="Times New Roman" pitchFamily="18" charset="0"/>
            </a:endParaRPr>
          </a:p>
          <a:p>
            <a:pPr marL="914400" lvl="1" indent="-457200"/>
            <a:r>
              <a:rPr lang="pt-PT" sz="1200" dirty="0">
                <a:solidFill>
                  <a:schemeClr val="tx1"/>
                </a:solidFill>
                <a:cs typeface="Times New Roman" pitchFamily="18" charset="0"/>
              </a:rPr>
              <a:t>MBA Executivo Internacional (FIA/USP)</a:t>
            </a:r>
          </a:p>
          <a:p>
            <a:pPr marL="914400" lvl="1" indent="-457200"/>
            <a:r>
              <a:rPr lang="pt-PT" sz="1200" dirty="0" smtClean="0">
                <a:solidFill>
                  <a:schemeClr val="tx1"/>
                </a:solidFill>
                <a:cs typeface="Times New Roman" pitchFamily="18" charset="0"/>
              </a:rPr>
              <a:t>Processamento </a:t>
            </a:r>
            <a:r>
              <a:rPr lang="pt-PT" sz="1200" dirty="0">
                <a:solidFill>
                  <a:schemeClr val="tx1"/>
                </a:solidFill>
                <a:cs typeface="Times New Roman" pitchFamily="18" charset="0"/>
              </a:rPr>
              <a:t>de Dados (UFPR</a:t>
            </a:r>
            <a:r>
              <a:rPr lang="pt-PT" sz="1200" dirty="0" smtClean="0">
                <a:solidFill>
                  <a:schemeClr val="tx1"/>
                </a:solidFill>
                <a:cs typeface="Times New Roman" pitchFamily="18" charset="0"/>
              </a:rPr>
              <a:t>)</a:t>
            </a:r>
          </a:p>
          <a:p>
            <a:pPr marL="914400" lvl="1" indent="-457200"/>
            <a:endParaRPr lang="pt-PT" sz="1200" dirty="0" smtClean="0">
              <a:solidFill>
                <a:schemeClr val="tx1"/>
              </a:solidFill>
              <a:cs typeface="Times New Roman" pitchFamily="18" charset="0"/>
            </a:endParaRPr>
          </a:p>
          <a:p>
            <a:pPr marL="457200" indent="-457200"/>
            <a:r>
              <a:rPr lang="pt-BR" b="1" dirty="0" smtClean="0">
                <a:solidFill>
                  <a:schemeClr val="tx1"/>
                </a:solidFill>
                <a:cs typeface="Times New Roman" pitchFamily="18" charset="0"/>
              </a:rPr>
              <a:t>Experiência profissional: </a:t>
            </a:r>
          </a:p>
          <a:p>
            <a:pPr marL="914400" lvl="1" indent="-457200"/>
            <a:r>
              <a:rPr lang="pt-BR" sz="1200" i="1" dirty="0" smtClean="0">
                <a:solidFill>
                  <a:schemeClr val="tx1"/>
                </a:solidFill>
                <a:cs typeface="Times New Roman" pitchFamily="18" charset="0"/>
              </a:rPr>
              <a:t>19 anos de experiência como diretor de entidade fechada de previdência complementar, </a:t>
            </a:r>
          </a:p>
          <a:p>
            <a:pPr marL="914400" lvl="1" indent="-457200"/>
            <a:r>
              <a:rPr lang="pt-BR" sz="1200" i="1" dirty="0" smtClean="0">
                <a:solidFill>
                  <a:schemeClr val="tx1"/>
                </a:solidFill>
                <a:cs typeface="Times New Roman" pitchFamily="18" charset="0"/>
              </a:rPr>
              <a:t>15 anos de experiência como profissional e gestor de tecnologia da informação. </a:t>
            </a:r>
          </a:p>
          <a:p>
            <a:pPr marL="457200" indent="-457200"/>
            <a:endParaRPr lang="pt-PT" sz="1200" b="1" dirty="0" smtClean="0">
              <a:solidFill>
                <a:schemeClr val="tx1"/>
              </a:solidFill>
              <a:cs typeface="Times New Roman" pitchFamily="18" charset="0"/>
            </a:endParaRPr>
          </a:p>
          <a:p>
            <a:pPr marL="457200" indent="-457200"/>
            <a:r>
              <a:rPr lang="pt-PT" sz="1200" b="1" dirty="0" smtClean="0">
                <a:solidFill>
                  <a:schemeClr val="tx1"/>
                </a:solidFill>
                <a:cs typeface="Times New Roman" pitchFamily="18" charset="0"/>
              </a:rPr>
              <a:t>Livros pulbicados: </a:t>
            </a:r>
          </a:p>
          <a:p>
            <a:pPr marL="457200" indent="-457200"/>
            <a:r>
              <a:rPr lang="pt-PT" sz="1200" dirty="0" smtClean="0">
                <a:solidFill>
                  <a:schemeClr val="tx1"/>
                </a:solidFill>
                <a:cs typeface="Times New Roman" pitchFamily="18" charset="0"/>
              </a:rPr>
              <a:t>	</a:t>
            </a:r>
            <a:r>
              <a:rPr lang="pt-PT" sz="1200" dirty="0" smtClean="0">
                <a:solidFill>
                  <a:schemeClr val="tx1"/>
                </a:solidFill>
                <a:cs typeface="Times New Roman" pitchFamily="18" charset="0"/>
              </a:rPr>
              <a:t>2010 – Previdência Social na Sociedade de Risco: O desafio da solidariedade com sustentabilidade (autor)</a:t>
            </a:r>
          </a:p>
          <a:p>
            <a:pPr marL="457200" indent="-457200"/>
            <a:r>
              <a:rPr lang="pt-PT" sz="1200" dirty="0" smtClean="0">
                <a:solidFill>
                  <a:schemeClr val="tx1"/>
                </a:solidFill>
                <a:cs typeface="Times New Roman" pitchFamily="18" charset="0"/>
              </a:rPr>
              <a:t>	</a:t>
            </a:r>
            <a:r>
              <a:rPr lang="pt-PT" sz="1200" dirty="0" smtClean="0">
                <a:solidFill>
                  <a:schemeClr val="tx1"/>
                </a:solidFill>
                <a:cs typeface="Times New Roman" pitchFamily="18" charset="0"/>
              </a:rPr>
              <a:t>2016 – Previdência Complementar: estudos em homenagem aos 15 anos da Legislação Federal (coautor)</a:t>
            </a:r>
            <a:endParaRPr lang="pt-PT" sz="1200" dirty="0" smtClean="0">
              <a:solidFill>
                <a:schemeClr val="tx1"/>
              </a:solidFill>
              <a:cs typeface="Times New Roman" pitchFamily="18" charset="0"/>
            </a:endParaRPr>
          </a:p>
          <a:p>
            <a:pPr marL="457200" indent="-457200"/>
            <a:endParaRPr lang="pt-BR" i="1" dirty="0">
              <a:solidFill>
                <a:schemeClr val="tx1"/>
              </a:solidFill>
              <a:cs typeface="Times New Roman" pitchFamily="18" charset="0"/>
            </a:endParaRPr>
          </a:p>
          <a:p>
            <a:pPr marL="457200" indent="-457200"/>
            <a:r>
              <a:rPr lang="pt-PT" b="1" dirty="0">
                <a:solidFill>
                  <a:schemeClr val="tx1"/>
                </a:solidFill>
                <a:cs typeface="Times New Roman" pitchFamily="18" charset="0"/>
              </a:rPr>
              <a:t>Funções atuais: </a:t>
            </a:r>
          </a:p>
          <a:p>
            <a:pPr marL="914400" lvl="1" indent="-457200"/>
            <a:r>
              <a:rPr lang="pt-BR" sz="1200" dirty="0">
                <a:solidFill>
                  <a:schemeClr val="tx1"/>
                </a:solidFill>
                <a:cs typeface="Times New Roman" pitchFamily="18" charset="0"/>
              </a:rPr>
              <a:t>Diretor Superintendente da FIBRA (Fundação ITAIPU de Previdência</a:t>
            </a:r>
            <a:r>
              <a:rPr lang="pt-PT" sz="1200" dirty="0">
                <a:solidFill>
                  <a:schemeClr val="tx1"/>
                </a:solidFill>
                <a:cs typeface="Times New Roman" pitchFamily="18" charset="0"/>
              </a:rPr>
              <a:t> </a:t>
            </a:r>
            <a:r>
              <a:rPr lang="pt-BR" sz="1200" dirty="0">
                <a:solidFill>
                  <a:schemeClr val="tx1"/>
                </a:solidFill>
                <a:cs typeface="Times New Roman" pitchFamily="18" charset="0"/>
              </a:rPr>
              <a:t>e Assistência Social)</a:t>
            </a:r>
          </a:p>
          <a:p>
            <a:pPr marL="914400" lvl="1" indent="-457200"/>
            <a:r>
              <a:rPr lang="pt-BR" sz="1200" dirty="0">
                <a:solidFill>
                  <a:schemeClr val="tx1"/>
                </a:solidFill>
                <a:cs typeface="Times New Roman" pitchFamily="18" charset="0"/>
              </a:rPr>
              <a:t>Membro do Conselho Deliberativo da  ABRAPP (associação brasileira dos fundos de pensão) </a:t>
            </a:r>
            <a:endParaRPr lang="pt-PT" sz="1200" dirty="0">
              <a:solidFill>
                <a:schemeClr val="tx1"/>
              </a:solidFill>
              <a:cs typeface="Times New Roman" pitchFamily="18" charset="0"/>
            </a:endParaRPr>
          </a:p>
          <a:p>
            <a:pPr marL="914400" lvl="1" indent="-457200"/>
            <a:r>
              <a:rPr lang="pt-PT" sz="1200" dirty="0">
                <a:solidFill>
                  <a:schemeClr val="tx1"/>
                </a:solidFill>
                <a:cs typeface="Times New Roman" pitchFamily="18" charset="0"/>
              </a:rPr>
              <a:t>Membro d</a:t>
            </a:r>
            <a:r>
              <a:rPr lang="pt-BR" sz="1200" dirty="0">
                <a:solidFill>
                  <a:schemeClr val="tx1"/>
                </a:solidFill>
                <a:cs typeface="Times New Roman" pitchFamily="18" charset="0"/>
              </a:rPr>
              <a:t>a Comissão Técnica Nacional de Investimentos da ABRAPP</a:t>
            </a:r>
          </a:p>
          <a:p>
            <a:pPr marL="914400" lvl="1" indent="-457200"/>
            <a:r>
              <a:rPr lang="pt-BR" sz="1200" dirty="0">
                <a:solidFill>
                  <a:schemeClr val="tx1"/>
                </a:solidFill>
                <a:cs typeface="Times New Roman" pitchFamily="18" charset="0"/>
              </a:rPr>
              <a:t>Professor </a:t>
            </a:r>
            <a:r>
              <a:rPr lang="pt-BR" sz="1200" dirty="0" smtClean="0">
                <a:solidFill>
                  <a:schemeClr val="tx1"/>
                </a:solidFill>
                <a:cs typeface="Times New Roman" pitchFamily="18" charset="0"/>
              </a:rPr>
              <a:t>de Curso </a:t>
            </a:r>
            <a:r>
              <a:rPr lang="pt-BR" sz="1200" dirty="0" err="1" smtClean="0">
                <a:solidFill>
                  <a:schemeClr val="tx1"/>
                </a:solidFill>
                <a:cs typeface="Times New Roman" pitchFamily="18" charset="0"/>
              </a:rPr>
              <a:t>sde</a:t>
            </a:r>
            <a:r>
              <a:rPr lang="pt-BR" sz="1200" dirty="0" smtClean="0">
                <a:solidFill>
                  <a:schemeClr val="tx1"/>
                </a:solidFill>
                <a:cs typeface="Times New Roman" pitchFamily="18" charset="0"/>
              </a:rPr>
              <a:t> </a:t>
            </a:r>
            <a:r>
              <a:rPr lang="pt-BR" sz="1200" dirty="0">
                <a:solidFill>
                  <a:schemeClr val="tx1"/>
                </a:solidFill>
                <a:cs typeface="Times New Roman" pitchFamily="18" charset="0"/>
              </a:rPr>
              <a:t>Especialização </a:t>
            </a:r>
            <a:r>
              <a:rPr lang="pt-BR" sz="1200" dirty="0" smtClean="0">
                <a:solidFill>
                  <a:schemeClr val="tx1"/>
                </a:solidFill>
                <a:cs typeface="Times New Roman" pitchFamily="18" charset="0"/>
              </a:rPr>
              <a:t>– EMATRA-IX </a:t>
            </a:r>
            <a:r>
              <a:rPr lang="pt-BR" sz="1200" dirty="0">
                <a:solidFill>
                  <a:schemeClr val="tx1"/>
                </a:solidFill>
                <a:cs typeface="Times New Roman" pitchFamily="18" charset="0"/>
              </a:rPr>
              <a:t>e </a:t>
            </a:r>
            <a:r>
              <a:rPr lang="pt-BR" sz="1200" dirty="0" smtClean="0">
                <a:solidFill>
                  <a:schemeClr val="tx1"/>
                </a:solidFill>
                <a:cs typeface="Times New Roman" pitchFamily="18" charset="0"/>
              </a:rPr>
              <a:t>PUC-PR – módulo de previdência complementar</a:t>
            </a:r>
            <a:endParaRPr lang="pt-BR" sz="1200" dirty="0">
              <a:solidFill>
                <a:schemeClr val="tx1"/>
              </a:solidFill>
              <a:cs typeface="Times New Roman" pitchFamily="18" charset="0"/>
            </a:endParaRPr>
          </a:p>
          <a:p>
            <a:pPr marL="914400" lvl="1" indent="-457200"/>
            <a:r>
              <a:rPr lang="pt-BR" sz="1200" dirty="0" smtClean="0">
                <a:solidFill>
                  <a:schemeClr val="tx1"/>
                </a:solidFill>
                <a:cs typeface="Times New Roman" pitchFamily="18" charset="0"/>
              </a:rPr>
              <a:t>Coordenador da Comissão AD HOC – Precificação de Ativos, Passivos e Solvência</a:t>
            </a:r>
          </a:p>
          <a:p>
            <a:pPr marL="457200" indent="-457200"/>
            <a:endParaRPr lang="pt-BR" dirty="0">
              <a:solidFill>
                <a:schemeClr val="tx1"/>
              </a:solidFill>
              <a:cs typeface="Times New Roman" pitchFamily="18" charset="0"/>
            </a:endParaRPr>
          </a:p>
          <a:p>
            <a:pPr marL="457200" indent="-457200"/>
            <a:r>
              <a:rPr lang="pt-PT" b="1" dirty="0">
                <a:solidFill>
                  <a:schemeClr val="tx1"/>
                </a:solidFill>
                <a:cs typeface="Times New Roman" pitchFamily="18" charset="0"/>
              </a:rPr>
              <a:t>Funções Anteriores: </a:t>
            </a:r>
          </a:p>
          <a:p>
            <a:pPr marL="914400" lvl="1" indent="-457200"/>
            <a:r>
              <a:rPr lang="pt-BR" sz="1200" dirty="0">
                <a:solidFill>
                  <a:schemeClr val="tx1"/>
                </a:solidFill>
                <a:cs typeface="Times New Roman" pitchFamily="18" charset="0"/>
              </a:rPr>
              <a:t>Presidente da PREVIPAR  (Associação dos Fundos de Pensão do Paraná)</a:t>
            </a:r>
            <a:endParaRPr lang="pt-PT" sz="1200" dirty="0">
              <a:solidFill>
                <a:schemeClr val="tx1"/>
              </a:solidFill>
              <a:cs typeface="Times New Roman" pitchFamily="18" charset="0"/>
            </a:endParaRPr>
          </a:p>
          <a:p>
            <a:pPr marL="914400" lvl="1" indent="-457200"/>
            <a:r>
              <a:rPr lang="pt-BR" sz="1200" dirty="0">
                <a:solidFill>
                  <a:schemeClr val="tx1"/>
                </a:solidFill>
                <a:cs typeface="Times New Roman" pitchFamily="18" charset="0"/>
              </a:rPr>
              <a:t>Conselheiro da Paraná Previdência</a:t>
            </a:r>
            <a:r>
              <a:rPr lang="pt-PT" sz="1200" dirty="0">
                <a:solidFill>
                  <a:schemeClr val="tx1"/>
                </a:solidFill>
                <a:cs typeface="Times New Roman" pitchFamily="18" charset="0"/>
              </a:rPr>
              <a:t> </a:t>
            </a:r>
          </a:p>
          <a:p>
            <a:pPr marL="914400" lvl="1" indent="-457200"/>
            <a:r>
              <a:rPr lang="pt-PT" sz="1200" dirty="0">
                <a:solidFill>
                  <a:schemeClr val="tx1"/>
                </a:solidFill>
                <a:cs typeface="Times New Roman" pitchFamily="18" charset="0"/>
              </a:rPr>
              <a:t>Diretor </a:t>
            </a:r>
            <a:r>
              <a:rPr lang="pt-BR" sz="1200" dirty="0">
                <a:solidFill>
                  <a:schemeClr val="tx1"/>
                </a:solidFill>
                <a:cs typeface="Times New Roman" pitchFamily="18" charset="0"/>
              </a:rPr>
              <a:t>Diretor de Seguridade e Diretor Administrativo e Financeiro </a:t>
            </a:r>
            <a:r>
              <a:rPr lang="pt-PT" sz="1200" dirty="0">
                <a:solidFill>
                  <a:schemeClr val="tx1"/>
                </a:solidFill>
                <a:cs typeface="Times New Roman" pitchFamily="18" charset="0"/>
              </a:rPr>
              <a:t>da FIBRA </a:t>
            </a:r>
          </a:p>
          <a:p>
            <a:pPr marL="914400" lvl="1" indent="-457200"/>
            <a:r>
              <a:rPr lang="pt-PT" sz="1200" dirty="0">
                <a:solidFill>
                  <a:schemeClr val="tx1"/>
                </a:solidFill>
                <a:cs typeface="Times New Roman" pitchFamily="18" charset="0"/>
              </a:rPr>
              <a:t>Superintendente de Informática de ITAIPU BINACIONAL, Analista de Sistemas (CELEPAR / BAMERINDUS)</a:t>
            </a:r>
          </a:p>
          <a:p>
            <a:pPr marL="457200" indent="-457200"/>
            <a:endParaRPr lang="pt-PT" dirty="0">
              <a:solidFill>
                <a:schemeClr val="tx1"/>
              </a:solidFill>
              <a:cs typeface="Times New Roman" pitchFamily="18" charset="0"/>
            </a:endParaRPr>
          </a:p>
        </p:txBody>
      </p:sp>
      <p:sp>
        <p:nvSpPr>
          <p:cNvPr id="5123" name="Text Box 1027"/>
          <p:cNvSpPr txBox="1">
            <a:spLocks noChangeArrowheads="1"/>
          </p:cNvSpPr>
          <p:nvPr/>
        </p:nvSpPr>
        <p:spPr bwMode="auto">
          <a:xfrm>
            <a:off x="3124200" y="304800"/>
            <a:ext cx="3922713" cy="307975"/>
          </a:xfrm>
          <a:prstGeom prst="rect">
            <a:avLst/>
          </a:prstGeom>
          <a:noFill/>
          <a:ln w="9525">
            <a:noFill/>
            <a:miter lim="800000"/>
            <a:headEnd/>
            <a:tailEnd/>
          </a:ln>
        </p:spPr>
        <p:txBody>
          <a:bodyPr wrap="none">
            <a:spAutoFit/>
          </a:bodyPr>
          <a:lstStyle/>
          <a:p>
            <a:r>
              <a:rPr lang="pt-BR" dirty="0"/>
              <a:t>Apresentação                                                   </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a:graphicFrameLocks noGrp="1"/>
          </p:cNvGraphicFramePr>
          <p:nvPr/>
        </p:nvGraphicFramePr>
        <p:xfrm>
          <a:off x="971600" y="1052736"/>
          <a:ext cx="7416824" cy="5157192"/>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6228184" y="312911"/>
            <a:ext cx="2836930" cy="307777"/>
          </a:xfrm>
          <a:prstGeom prst="rect">
            <a:avLst/>
          </a:prstGeom>
          <a:noFill/>
        </p:spPr>
        <p:txBody>
          <a:bodyPr wrap="none" rtlCol="0">
            <a:spAutoFit/>
          </a:bodyPr>
          <a:lstStyle/>
          <a:p>
            <a:r>
              <a:rPr lang="pt-BR" dirty="0" smtClean="0"/>
              <a:t>Declínio da Taxa de Fecundidade</a:t>
            </a:r>
            <a:endParaRPr lang="pt-BR"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a:graphicFrameLocks noGrp="1"/>
          </p:cNvGraphicFramePr>
          <p:nvPr/>
        </p:nvGraphicFramePr>
        <p:xfrm>
          <a:off x="107504" y="836712"/>
          <a:ext cx="8898383"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6304658" y="260648"/>
            <a:ext cx="2731838" cy="307777"/>
          </a:xfrm>
          <a:prstGeom prst="rect">
            <a:avLst/>
          </a:prstGeom>
          <a:noFill/>
        </p:spPr>
        <p:txBody>
          <a:bodyPr wrap="none" rtlCol="0">
            <a:spAutoFit/>
          </a:bodyPr>
          <a:lstStyle/>
          <a:p>
            <a:r>
              <a:rPr lang="pt-BR" dirty="0" smtClean="0"/>
              <a:t>Aumento da expectativa de vida</a:t>
            </a:r>
            <a:endParaRPr lang="pt-BR"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pPr algn="ctr" eaLnBrk="1" hangingPunct="1"/>
            <a:fld id="{118AD6CA-3DB2-461B-BDA9-2916F6EBB902}" type="slidenum">
              <a:rPr lang="en-US" altLang="pt-BR">
                <a:cs typeface="Arial" pitchFamily="34" charset="0"/>
              </a:rPr>
              <a:pPr algn="ctr" eaLnBrk="1" hangingPunct="1"/>
              <a:t>22</a:t>
            </a:fld>
            <a:endParaRPr lang="en-US" altLang="pt-BR">
              <a:cs typeface="Arial" pitchFamily="34" charset="0"/>
            </a:endParaRPr>
          </a:p>
        </p:txBody>
      </p:sp>
      <p:graphicFrame>
        <p:nvGraphicFramePr>
          <p:cNvPr id="1026" name="Object 8"/>
          <p:cNvGraphicFramePr>
            <a:graphicFrameLocks noChangeAspect="1"/>
          </p:cNvGraphicFramePr>
          <p:nvPr/>
        </p:nvGraphicFramePr>
        <p:xfrm>
          <a:off x="179512" y="1196752"/>
          <a:ext cx="8724900" cy="5040313"/>
        </p:xfrm>
        <a:graphic>
          <a:graphicData uri="http://schemas.openxmlformats.org/presentationml/2006/ole">
            <p:oleObj spid="_x0000_s2050" name="Gráfico" r:id="rId3" imgW="9182100" imgH="4781550" progId="Excel.Sheet.8">
              <p:embed/>
            </p:oleObj>
          </a:graphicData>
        </a:graphic>
      </p:graphicFrame>
      <p:sp>
        <p:nvSpPr>
          <p:cNvPr id="6" name="Elipse 5"/>
          <p:cNvSpPr/>
          <p:nvPr/>
        </p:nvSpPr>
        <p:spPr>
          <a:xfrm>
            <a:off x="7707313" y="2727971"/>
            <a:ext cx="628650" cy="2684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8" name="CaixaDeTexto 7"/>
          <p:cNvSpPr txBox="1"/>
          <p:nvPr/>
        </p:nvSpPr>
        <p:spPr>
          <a:xfrm>
            <a:off x="5717959" y="312911"/>
            <a:ext cx="3318537" cy="307777"/>
          </a:xfrm>
          <a:prstGeom prst="rect">
            <a:avLst/>
          </a:prstGeom>
          <a:noFill/>
        </p:spPr>
        <p:txBody>
          <a:bodyPr wrap="none" rtlCol="0">
            <a:spAutoFit/>
          </a:bodyPr>
          <a:lstStyle/>
          <a:p>
            <a:r>
              <a:rPr lang="pt-BR" dirty="0" smtClean="0"/>
              <a:t>Gasto previdenciário x população idosa</a:t>
            </a:r>
            <a:endParaRPr lang="pt-BR" dirty="0"/>
          </a:p>
        </p:txBody>
      </p:sp>
      <p:sp>
        <p:nvSpPr>
          <p:cNvPr id="9" name="CaixaDeTexto 8"/>
          <p:cNvSpPr txBox="1"/>
          <p:nvPr/>
        </p:nvSpPr>
        <p:spPr>
          <a:xfrm>
            <a:off x="1115616" y="6453336"/>
            <a:ext cx="1231427" cy="307777"/>
          </a:xfrm>
          <a:prstGeom prst="rect">
            <a:avLst/>
          </a:prstGeom>
          <a:noFill/>
        </p:spPr>
        <p:txBody>
          <a:bodyPr wrap="none" rtlCol="0">
            <a:spAutoFit/>
          </a:bodyPr>
          <a:lstStyle/>
          <a:p>
            <a:r>
              <a:rPr lang="pt-BR" dirty="0" smtClean="0">
                <a:solidFill>
                  <a:schemeClr val="tx1"/>
                </a:solidFill>
              </a:rPr>
              <a:t>Fonte: SPPC</a:t>
            </a:r>
            <a:endParaRPr lang="pt-BR" dirty="0">
              <a:solidFill>
                <a:schemeClr val="tx1"/>
              </a:solidFill>
            </a:endParaRPr>
          </a:p>
        </p:txBody>
      </p:sp>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42" name="Rectangle 6"/>
          <p:cNvSpPr>
            <a:spLocks noGrp="1" noChangeArrowheads="1"/>
          </p:cNvSpPr>
          <p:nvPr>
            <p:ph type="title"/>
          </p:nvPr>
        </p:nvSpPr>
        <p:spPr>
          <a:xfrm>
            <a:off x="-2071688" y="1071563"/>
            <a:ext cx="8658226" cy="285750"/>
          </a:xfrm>
          <a:ln algn="ctr">
            <a:miter lim="800000"/>
            <a:headEnd/>
            <a:tailEnd/>
          </a:ln>
        </p:spPr>
        <p:txBody>
          <a:bodyPr wrap="square">
            <a:spAutoFit/>
          </a:bodyPr>
          <a:lstStyle/>
          <a:p>
            <a:pPr algn="r" eaLnBrk="1" hangingPunct="1">
              <a:lnSpc>
                <a:spcPct val="90000"/>
              </a:lnSpc>
              <a:defRPr/>
            </a:pPr>
            <a:r>
              <a:rPr lang="pt-PT" sz="1400" b="1" kern="1200" dirty="0">
                <a:solidFill>
                  <a:srgbClr val="000066"/>
                </a:solidFill>
                <a:latin typeface="Arial" charset="0"/>
                <a:ea typeface="+mn-ea"/>
                <a:cs typeface="Arial" charset="0"/>
              </a:rPr>
              <a:t>Carga tributária / PIB per capita</a:t>
            </a:r>
            <a:endParaRPr lang="pt-BR" sz="1400" b="1" kern="1200" dirty="0">
              <a:solidFill>
                <a:srgbClr val="000066"/>
              </a:solidFill>
              <a:latin typeface="Arial" charset="0"/>
              <a:ea typeface="+mn-ea"/>
              <a:cs typeface="Arial" charset="0"/>
            </a:endParaRPr>
          </a:p>
        </p:txBody>
      </p:sp>
      <p:pic>
        <p:nvPicPr>
          <p:cNvPr id="46083" name="Picture 5"/>
          <p:cNvPicPr>
            <a:picLocks noChangeAspect="1" noChangeArrowheads="1"/>
          </p:cNvPicPr>
          <p:nvPr/>
        </p:nvPicPr>
        <p:blipFill>
          <a:blip r:embed="rId3" cstate="print"/>
          <a:srcRect l="4858" t="3845" r="1752" b="9496"/>
          <a:stretch>
            <a:fillRect/>
          </a:stretch>
        </p:blipFill>
        <p:spPr bwMode="auto">
          <a:xfrm>
            <a:off x="373063" y="1571625"/>
            <a:ext cx="8485187" cy="4000500"/>
          </a:xfrm>
          <a:prstGeom prst="rect">
            <a:avLst/>
          </a:prstGeom>
          <a:noFill/>
          <a:ln w="9525">
            <a:noFill/>
            <a:miter lim="800000"/>
            <a:headEnd/>
            <a:tailEnd/>
          </a:ln>
        </p:spPr>
      </p:pic>
      <p:sp>
        <p:nvSpPr>
          <p:cNvPr id="46084" name="Text Box 4"/>
          <p:cNvSpPr txBox="1">
            <a:spLocks noChangeArrowheads="1"/>
          </p:cNvSpPr>
          <p:nvPr/>
        </p:nvSpPr>
        <p:spPr bwMode="auto">
          <a:xfrm>
            <a:off x="357188" y="5295900"/>
            <a:ext cx="2259012" cy="276225"/>
          </a:xfrm>
          <a:prstGeom prst="rect">
            <a:avLst/>
          </a:prstGeom>
          <a:noFill/>
          <a:ln w="9525">
            <a:noFill/>
            <a:miter lim="800000"/>
            <a:headEnd/>
            <a:tailEnd/>
          </a:ln>
        </p:spPr>
        <p:txBody>
          <a:bodyPr wrap="none" lIns="91435" tIns="45718" rIns="91435" bIns="45718">
            <a:spAutoFit/>
          </a:bodyPr>
          <a:lstStyle/>
          <a:p>
            <a:r>
              <a:rPr lang="pt-BR" sz="1200" i="1">
                <a:solidFill>
                  <a:schemeClr val="bg2"/>
                </a:solidFill>
              </a:rPr>
              <a:t>Fonte: José Cechin, 2008. </a:t>
            </a:r>
          </a:p>
        </p:txBody>
      </p:sp>
      <p:sp>
        <p:nvSpPr>
          <p:cNvPr id="46085" name="Text Box 7"/>
          <p:cNvSpPr txBox="1">
            <a:spLocks noChangeArrowheads="1"/>
          </p:cNvSpPr>
          <p:nvPr/>
        </p:nvSpPr>
        <p:spPr bwMode="auto">
          <a:xfrm>
            <a:off x="6897757" y="304800"/>
            <a:ext cx="2093843" cy="307777"/>
          </a:xfrm>
          <a:prstGeom prst="rect">
            <a:avLst/>
          </a:prstGeom>
          <a:noFill/>
          <a:ln w="9525">
            <a:noFill/>
            <a:miter lim="800000"/>
            <a:headEnd/>
            <a:tailEnd/>
          </a:ln>
        </p:spPr>
        <p:txBody>
          <a:bodyPr wrap="none">
            <a:spAutoFit/>
          </a:bodyPr>
          <a:lstStyle/>
          <a:p>
            <a:pPr algn="r"/>
            <a:r>
              <a:rPr lang="pt-BR" dirty="0" smtClean="0"/>
              <a:t>Carga tributária elevada</a:t>
            </a:r>
            <a:endParaRPr lang="pt-BR"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Gráfico 2"/>
          <p:cNvPicPr>
            <a:picLocks noChangeArrowheads="1"/>
          </p:cNvPicPr>
          <p:nvPr/>
        </p:nvPicPr>
        <p:blipFill>
          <a:blip r:embed="rId3" cstate="print"/>
          <a:srcRect b="-90"/>
          <a:stretch>
            <a:fillRect/>
          </a:stretch>
        </p:blipFill>
        <p:spPr bwMode="auto">
          <a:xfrm>
            <a:off x="1476375" y="1989138"/>
            <a:ext cx="4814888" cy="2112962"/>
          </a:xfrm>
          <a:prstGeom prst="rect">
            <a:avLst/>
          </a:prstGeom>
          <a:noFill/>
          <a:ln w="9525">
            <a:noFill/>
            <a:miter lim="800000"/>
            <a:headEnd/>
            <a:tailEnd/>
          </a:ln>
        </p:spPr>
      </p:pic>
      <p:sp>
        <p:nvSpPr>
          <p:cNvPr id="33795" name="Retângulo 2"/>
          <p:cNvSpPr>
            <a:spLocks noChangeArrowheads="1"/>
          </p:cNvSpPr>
          <p:nvPr/>
        </p:nvSpPr>
        <p:spPr bwMode="auto">
          <a:xfrm>
            <a:off x="900113" y="762000"/>
            <a:ext cx="5903912" cy="523875"/>
          </a:xfrm>
          <a:prstGeom prst="rect">
            <a:avLst/>
          </a:prstGeom>
          <a:noFill/>
          <a:ln w="9525">
            <a:noFill/>
            <a:miter lim="800000"/>
            <a:headEnd/>
            <a:tailEnd/>
          </a:ln>
        </p:spPr>
        <p:txBody>
          <a:bodyPr>
            <a:spAutoFit/>
          </a:bodyPr>
          <a:lstStyle/>
          <a:p>
            <a:pPr algn="ctr"/>
            <a:r>
              <a:rPr lang="pt-BR">
                <a:solidFill>
                  <a:schemeClr val="tx1"/>
                </a:solidFill>
              </a:rPr>
              <a:t> EVOLUÇÃO DA RAZÃO DE DEPENDÊNCIA (EM %)</a:t>
            </a:r>
          </a:p>
          <a:p>
            <a:pPr algn="ctr"/>
            <a:r>
              <a:rPr lang="pt-BR">
                <a:solidFill>
                  <a:schemeClr val="tx1"/>
                </a:solidFill>
              </a:rPr>
              <a:t>% DEPENDENTES / POPULAÇÃO ECONOMICAMENTE ATIVA </a:t>
            </a:r>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cxnSp>
        <p:nvCxnSpPr>
          <p:cNvPr id="15" name="Conector de seta reta 14"/>
          <p:cNvCxnSpPr/>
          <p:nvPr/>
        </p:nvCxnSpPr>
        <p:spPr>
          <a:xfrm>
            <a:off x="2052638" y="2085975"/>
            <a:ext cx="1511300" cy="5032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flipV="1">
            <a:off x="4140200" y="2228850"/>
            <a:ext cx="1296988" cy="3603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9" name="CaixaDeTexto 18"/>
          <p:cNvSpPr txBox="1">
            <a:spLocks noChangeArrowheads="1"/>
          </p:cNvSpPr>
          <p:nvPr/>
        </p:nvSpPr>
        <p:spPr bwMode="auto">
          <a:xfrm>
            <a:off x="1331913" y="1558925"/>
            <a:ext cx="1789112" cy="461963"/>
          </a:xfrm>
          <a:prstGeom prst="rect">
            <a:avLst/>
          </a:prstGeom>
          <a:noFill/>
          <a:ln w="9525">
            <a:noFill/>
            <a:miter lim="800000"/>
            <a:headEnd/>
            <a:tailEnd/>
          </a:ln>
        </p:spPr>
        <p:txBody>
          <a:bodyPr>
            <a:spAutoFit/>
          </a:bodyPr>
          <a:lstStyle/>
          <a:p>
            <a:r>
              <a:rPr lang="pt-BR" sz="1200">
                <a:solidFill>
                  <a:schemeClr val="tx1"/>
                </a:solidFill>
              </a:rPr>
              <a:t>Melhoria nas condições </a:t>
            </a:r>
          </a:p>
          <a:p>
            <a:r>
              <a:rPr lang="pt-BR" sz="1200">
                <a:solidFill>
                  <a:schemeClr val="tx1"/>
                </a:solidFill>
              </a:rPr>
              <a:t>de vida</a:t>
            </a:r>
          </a:p>
        </p:txBody>
      </p:sp>
      <p:sp>
        <p:nvSpPr>
          <p:cNvPr id="33800" name="CaixaDeTexto 19"/>
          <p:cNvSpPr txBox="1">
            <a:spLocks noChangeArrowheads="1"/>
          </p:cNvSpPr>
          <p:nvPr/>
        </p:nvSpPr>
        <p:spPr bwMode="auto">
          <a:xfrm>
            <a:off x="4057650" y="1484313"/>
            <a:ext cx="3279775" cy="461962"/>
          </a:xfrm>
          <a:prstGeom prst="rect">
            <a:avLst/>
          </a:prstGeom>
          <a:noFill/>
          <a:ln w="9525">
            <a:noFill/>
            <a:miter lim="800000"/>
            <a:headEnd/>
            <a:tailEnd/>
          </a:ln>
        </p:spPr>
        <p:txBody>
          <a:bodyPr>
            <a:spAutoFit/>
          </a:bodyPr>
          <a:lstStyle/>
          <a:p>
            <a:r>
              <a:rPr lang="pt-BR" sz="1200">
                <a:solidFill>
                  <a:schemeClr val="tx1"/>
                </a:solidFill>
              </a:rPr>
              <a:t>Diminuição do crescimento, risco para o equilíbrio da previdência e da saúde</a:t>
            </a:r>
          </a:p>
        </p:txBody>
      </p:sp>
      <p:sp>
        <p:nvSpPr>
          <p:cNvPr id="33801" name="Retângulo 20"/>
          <p:cNvSpPr>
            <a:spLocks noChangeArrowheads="1"/>
          </p:cNvSpPr>
          <p:nvPr/>
        </p:nvSpPr>
        <p:spPr bwMode="auto">
          <a:xfrm>
            <a:off x="381000" y="4149725"/>
            <a:ext cx="8223250" cy="2678113"/>
          </a:xfrm>
          <a:prstGeom prst="rect">
            <a:avLst/>
          </a:prstGeom>
          <a:noFill/>
          <a:ln w="9525">
            <a:noFill/>
            <a:miter lim="800000"/>
            <a:headEnd/>
            <a:tailEnd/>
          </a:ln>
        </p:spPr>
        <p:txBody>
          <a:bodyPr>
            <a:spAutoFit/>
          </a:bodyPr>
          <a:lstStyle/>
          <a:p>
            <a:r>
              <a:rPr lang="pt-BR" b="1">
                <a:solidFill>
                  <a:schemeClr val="tx1"/>
                </a:solidFill>
              </a:rPr>
              <a:t>Bônus demográfico </a:t>
            </a:r>
            <a:r>
              <a:rPr lang="pt-BR">
                <a:solidFill>
                  <a:schemeClr val="tx1"/>
                </a:solidFill>
              </a:rPr>
              <a:t>é o momento em que a estrutura etária da população atua no sentido de facilitar o crescimento econômico. (população em idade produtiva &gt; idosos + crianças) </a:t>
            </a:r>
          </a:p>
          <a:p>
            <a:endParaRPr lang="pt-BR">
              <a:solidFill>
                <a:schemeClr val="tx1"/>
              </a:solidFill>
            </a:endParaRPr>
          </a:p>
          <a:p>
            <a:r>
              <a:rPr lang="pt-BR">
                <a:solidFill>
                  <a:schemeClr val="tx1"/>
                </a:solidFill>
              </a:rPr>
              <a:t>Brasil hoje desfruta dos benefícios de seu bônus demográfico. Situação tende a deteriorar a partir de 2020. </a:t>
            </a:r>
          </a:p>
          <a:p>
            <a:endParaRPr lang="pt-BR">
              <a:solidFill>
                <a:schemeClr val="tx1"/>
              </a:solidFill>
            </a:endParaRPr>
          </a:p>
          <a:p>
            <a:endParaRPr lang="pt-BR">
              <a:solidFill>
                <a:schemeClr val="tx1"/>
              </a:solidFill>
            </a:endParaRPr>
          </a:p>
          <a:p>
            <a:endParaRPr lang="pt-BR">
              <a:solidFill>
                <a:schemeClr val="tx1"/>
              </a:solidFill>
            </a:endParaRPr>
          </a:p>
          <a:p>
            <a:endParaRPr lang="pt-BR">
              <a:solidFill>
                <a:schemeClr val="tx1"/>
              </a:solidFill>
            </a:endParaRPr>
          </a:p>
          <a:p>
            <a:r>
              <a:rPr lang="pt-BR">
                <a:solidFill>
                  <a:schemeClr val="tx1"/>
                </a:solidFill>
              </a:rPr>
              <a:t>Crianças </a:t>
            </a:r>
            <a:r>
              <a:rPr lang="pt-BR">
                <a:solidFill>
                  <a:schemeClr val="tx1"/>
                </a:solidFill>
                <a:sym typeface="Wingdings" pitchFamily="2" charset="2"/>
              </a:rPr>
              <a:t> protegidas pela solidariedade familiar  nível de vida acompanha situação dos pais. Idosos  protegidos pela solidariedade institucional  nível de vida passa a ser desconectado da realidade familiar e da situação do país. </a:t>
            </a:r>
            <a:endParaRPr lang="pt-BR">
              <a:solidFill>
                <a:schemeClr val="tx1"/>
              </a:solidFill>
            </a:endParaRPr>
          </a:p>
        </p:txBody>
      </p:sp>
      <p:pic>
        <p:nvPicPr>
          <p:cNvPr id="33802" name="Picture 2"/>
          <p:cNvPicPr>
            <a:picLocks noChangeAspect="1" noChangeArrowheads="1"/>
          </p:cNvPicPr>
          <p:nvPr/>
        </p:nvPicPr>
        <p:blipFill>
          <a:blip r:embed="rId4" cstate="print"/>
          <a:srcRect/>
          <a:stretch>
            <a:fillRect/>
          </a:stretch>
        </p:blipFill>
        <p:spPr bwMode="auto">
          <a:xfrm>
            <a:off x="3635375" y="5013325"/>
            <a:ext cx="1293813" cy="1008063"/>
          </a:xfrm>
          <a:prstGeom prst="rect">
            <a:avLst/>
          </a:prstGeom>
          <a:noFill/>
          <a:ln w="9525">
            <a:noFill/>
            <a:miter lim="800000"/>
            <a:headEnd/>
            <a:tailEnd/>
          </a:ln>
        </p:spPr>
      </p:pic>
      <p:sp>
        <p:nvSpPr>
          <p:cNvPr id="33803" name="Text Box 5"/>
          <p:cNvSpPr txBox="1">
            <a:spLocks noChangeArrowheads="1"/>
          </p:cNvSpPr>
          <p:nvPr/>
        </p:nvSpPr>
        <p:spPr bwMode="auto">
          <a:xfrm>
            <a:off x="4325938" y="304800"/>
            <a:ext cx="4665662" cy="307975"/>
          </a:xfrm>
          <a:prstGeom prst="rect">
            <a:avLst/>
          </a:prstGeom>
          <a:noFill/>
          <a:ln w="9525">
            <a:noFill/>
            <a:miter lim="800000"/>
            <a:headEnd/>
            <a:tailEnd/>
          </a:ln>
        </p:spPr>
        <p:txBody>
          <a:bodyPr wrap="none">
            <a:spAutoFit/>
          </a:bodyPr>
          <a:lstStyle/>
          <a:p>
            <a:pPr algn="r"/>
            <a:r>
              <a:rPr lang="pt-BR"/>
              <a:t>PACTO INTERGERACIONAL: O FIM DE UM DOGMA</a:t>
            </a:r>
          </a:p>
        </p:txBody>
      </p:sp>
    </p:spTree>
    <p:extLst>
      <p:ext uri="{BB962C8B-B14F-4D97-AF65-F5344CB8AC3E}">
        <p14:creationId xmlns="" xmlns:p14="http://schemas.microsoft.com/office/powerpoint/2010/main" val="11379125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m 5"/>
          <p:cNvPicPr>
            <a:picLocks noChangeAspect="1" noChangeArrowheads="1"/>
          </p:cNvPicPr>
          <p:nvPr/>
        </p:nvPicPr>
        <p:blipFill>
          <a:blip r:embed="rId3" cstate="print"/>
          <a:srcRect t="1689" b="3378"/>
          <a:stretch>
            <a:fillRect/>
          </a:stretch>
        </p:blipFill>
        <p:spPr bwMode="auto">
          <a:xfrm>
            <a:off x="214313" y="1093788"/>
            <a:ext cx="8572500" cy="3692525"/>
          </a:xfrm>
          <a:prstGeom prst="rect">
            <a:avLst/>
          </a:prstGeom>
          <a:noFill/>
          <a:ln w="9525">
            <a:noFill/>
            <a:miter lim="800000"/>
            <a:headEnd/>
            <a:tailEnd/>
          </a:ln>
        </p:spPr>
      </p:pic>
      <p:cxnSp>
        <p:nvCxnSpPr>
          <p:cNvPr id="34819" name="Conector reto 3"/>
          <p:cNvCxnSpPr>
            <a:cxnSpLocks noChangeShapeType="1"/>
          </p:cNvCxnSpPr>
          <p:nvPr/>
        </p:nvCxnSpPr>
        <p:spPr bwMode="auto">
          <a:xfrm>
            <a:off x="1143000" y="2571750"/>
            <a:ext cx="1500188" cy="0"/>
          </a:xfrm>
          <a:prstGeom prst="line">
            <a:avLst/>
          </a:prstGeom>
          <a:noFill/>
          <a:ln w="25400" algn="ctr">
            <a:solidFill>
              <a:srgbClr val="FF0000"/>
            </a:solidFill>
            <a:round/>
            <a:headEnd/>
            <a:tailEnd/>
          </a:ln>
        </p:spPr>
      </p:cxnSp>
      <p:cxnSp>
        <p:nvCxnSpPr>
          <p:cNvPr id="34820" name="Conector reto 4"/>
          <p:cNvCxnSpPr>
            <a:cxnSpLocks noChangeShapeType="1"/>
          </p:cNvCxnSpPr>
          <p:nvPr/>
        </p:nvCxnSpPr>
        <p:spPr bwMode="auto">
          <a:xfrm>
            <a:off x="3214688" y="3357563"/>
            <a:ext cx="3357562" cy="0"/>
          </a:xfrm>
          <a:prstGeom prst="line">
            <a:avLst/>
          </a:prstGeom>
          <a:noFill/>
          <a:ln w="25400" algn="ctr">
            <a:solidFill>
              <a:srgbClr val="FF0000"/>
            </a:solidFill>
            <a:round/>
            <a:headEnd/>
            <a:tailEnd/>
          </a:ln>
        </p:spPr>
      </p:cxnSp>
      <p:cxnSp>
        <p:nvCxnSpPr>
          <p:cNvPr id="34821" name="Conector reto 8"/>
          <p:cNvCxnSpPr>
            <a:cxnSpLocks noChangeShapeType="1"/>
          </p:cNvCxnSpPr>
          <p:nvPr/>
        </p:nvCxnSpPr>
        <p:spPr bwMode="auto">
          <a:xfrm>
            <a:off x="6715125" y="3714750"/>
            <a:ext cx="1785938" cy="0"/>
          </a:xfrm>
          <a:prstGeom prst="line">
            <a:avLst/>
          </a:prstGeom>
          <a:noFill/>
          <a:ln w="25400" algn="ctr">
            <a:solidFill>
              <a:srgbClr val="FF0000"/>
            </a:solidFill>
            <a:round/>
            <a:headEnd/>
            <a:tailEnd/>
          </a:ln>
        </p:spPr>
      </p:cxnSp>
      <p:sp>
        <p:nvSpPr>
          <p:cNvPr id="34822" name="CaixaDeTexto 9"/>
          <p:cNvSpPr txBox="1">
            <a:spLocks noChangeArrowheads="1"/>
          </p:cNvSpPr>
          <p:nvPr/>
        </p:nvSpPr>
        <p:spPr bwMode="auto">
          <a:xfrm>
            <a:off x="1125538" y="2000250"/>
            <a:ext cx="1446212" cy="461963"/>
          </a:xfrm>
          <a:prstGeom prst="rect">
            <a:avLst/>
          </a:prstGeom>
          <a:noFill/>
          <a:ln w="9525">
            <a:noFill/>
            <a:miter lim="800000"/>
            <a:headEnd/>
            <a:tailEnd/>
          </a:ln>
        </p:spPr>
        <p:txBody>
          <a:bodyPr wrap="none">
            <a:spAutoFit/>
          </a:bodyPr>
          <a:lstStyle/>
          <a:p>
            <a:r>
              <a:rPr lang="pt-BR">
                <a:solidFill>
                  <a:srgbClr val="FF0000"/>
                </a:solidFill>
              </a:rPr>
              <a:t>crianças</a:t>
            </a:r>
          </a:p>
        </p:txBody>
      </p:sp>
      <p:sp>
        <p:nvSpPr>
          <p:cNvPr id="34823" name="CaixaDeTexto 10"/>
          <p:cNvSpPr txBox="1">
            <a:spLocks noChangeArrowheads="1"/>
          </p:cNvSpPr>
          <p:nvPr/>
        </p:nvSpPr>
        <p:spPr bwMode="auto">
          <a:xfrm>
            <a:off x="3340100" y="2752725"/>
            <a:ext cx="1311275" cy="461963"/>
          </a:xfrm>
          <a:prstGeom prst="rect">
            <a:avLst/>
          </a:prstGeom>
          <a:noFill/>
          <a:ln w="9525">
            <a:noFill/>
            <a:miter lim="800000"/>
            <a:headEnd/>
            <a:tailEnd/>
          </a:ln>
        </p:spPr>
        <p:txBody>
          <a:bodyPr wrap="none">
            <a:spAutoFit/>
          </a:bodyPr>
          <a:lstStyle/>
          <a:p>
            <a:r>
              <a:rPr lang="pt-BR">
                <a:solidFill>
                  <a:srgbClr val="FF0000"/>
                </a:solidFill>
              </a:rPr>
              <a:t>adultos</a:t>
            </a:r>
          </a:p>
        </p:txBody>
      </p:sp>
      <p:sp>
        <p:nvSpPr>
          <p:cNvPr id="34824" name="CaixaDeTexto 11"/>
          <p:cNvSpPr txBox="1">
            <a:spLocks noChangeArrowheads="1"/>
          </p:cNvSpPr>
          <p:nvPr/>
        </p:nvSpPr>
        <p:spPr bwMode="auto">
          <a:xfrm>
            <a:off x="7215188" y="3214688"/>
            <a:ext cx="1157287" cy="461962"/>
          </a:xfrm>
          <a:prstGeom prst="rect">
            <a:avLst/>
          </a:prstGeom>
          <a:noFill/>
          <a:ln w="9525">
            <a:noFill/>
            <a:miter lim="800000"/>
            <a:headEnd/>
            <a:tailEnd/>
          </a:ln>
        </p:spPr>
        <p:txBody>
          <a:bodyPr wrap="none">
            <a:spAutoFit/>
          </a:bodyPr>
          <a:lstStyle/>
          <a:p>
            <a:r>
              <a:rPr lang="pt-BR">
                <a:solidFill>
                  <a:srgbClr val="FF0000"/>
                </a:solidFill>
              </a:rPr>
              <a:t>idosos</a:t>
            </a:r>
          </a:p>
        </p:txBody>
      </p:sp>
      <p:sp>
        <p:nvSpPr>
          <p:cNvPr id="34825" name="CaixaDeTexto 13"/>
          <p:cNvSpPr txBox="1">
            <a:spLocks noChangeArrowheads="1"/>
          </p:cNvSpPr>
          <p:nvPr/>
        </p:nvSpPr>
        <p:spPr bwMode="auto">
          <a:xfrm>
            <a:off x="142875" y="4929188"/>
            <a:ext cx="8715375" cy="1816100"/>
          </a:xfrm>
          <a:prstGeom prst="rect">
            <a:avLst/>
          </a:prstGeom>
          <a:noFill/>
          <a:ln w="9525">
            <a:noFill/>
            <a:miter lim="800000"/>
            <a:headEnd/>
            <a:tailEnd/>
          </a:ln>
        </p:spPr>
        <p:txBody>
          <a:bodyPr>
            <a:spAutoFit/>
          </a:bodyPr>
          <a:lstStyle/>
          <a:p>
            <a:r>
              <a:rPr lang="pt-BR" sz="1600" b="1">
                <a:solidFill>
                  <a:schemeClr val="tx1"/>
                </a:solidFill>
              </a:rPr>
              <a:t>... E NOS ESTADOS UNIDOS:</a:t>
            </a:r>
          </a:p>
          <a:p>
            <a:r>
              <a:rPr lang="pt-BR" sz="1600">
                <a:solidFill>
                  <a:schemeClr val="tx1"/>
                </a:solidFill>
              </a:rPr>
              <a:t> [...] o Governo gasta nove vezes mais </a:t>
            </a:r>
            <a:r>
              <a:rPr lang="pt-BR" sz="1600" i="1">
                <a:solidFill>
                  <a:schemeClr val="tx1"/>
                </a:solidFill>
              </a:rPr>
              <a:t>per capita</a:t>
            </a:r>
            <a:r>
              <a:rPr lang="pt-BR" sz="1600">
                <a:solidFill>
                  <a:schemeClr val="tx1"/>
                </a:solidFill>
              </a:rPr>
              <a:t> com os idosos (que votam) do que com os jovens (que não votam). Precisamente o grupo que mais necessita de investimentos para que haja uma economia americana de sucesso no futuro é o grupo que está recebendo menos. Como irão eles pagar impostos para sustentar os idosos, se não dispõem de qualificação para ganhar suas próprias rendas?” (O FUTURO DO CAPITALISMO, LESTER THUROW, 1997, p. 141.)</a:t>
            </a:r>
          </a:p>
        </p:txBody>
      </p:sp>
      <p:sp>
        <p:nvSpPr>
          <p:cNvPr id="34826" name="CaixaDeTexto 14"/>
          <p:cNvSpPr txBox="1">
            <a:spLocks noChangeArrowheads="1"/>
          </p:cNvSpPr>
          <p:nvPr/>
        </p:nvSpPr>
        <p:spPr bwMode="auto">
          <a:xfrm>
            <a:off x="214313" y="804863"/>
            <a:ext cx="8715375" cy="338137"/>
          </a:xfrm>
          <a:prstGeom prst="rect">
            <a:avLst/>
          </a:prstGeom>
          <a:noFill/>
          <a:ln w="9525">
            <a:noFill/>
            <a:miter lim="800000"/>
            <a:headEnd/>
            <a:tailEnd/>
          </a:ln>
        </p:spPr>
        <p:txBody>
          <a:bodyPr>
            <a:spAutoFit/>
          </a:bodyPr>
          <a:lstStyle/>
          <a:p>
            <a:r>
              <a:rPr lang="pt-BR" sz="1600" b="1">
                <a:solidFill>
                  <a:schemeClr val="tx1"/>
                </a:solidFill>
              </a:rPr>
              <a:t>NO BRASIL...</a:t>
            </a:r>
          </a:p>
        </p:txBody>
      </p:sp>
      <p:sp>
        <p:nvSpPr>
          <p:cNvPr id="34827" name="Retângulo 11"/>
          <p:cNvSpPr>
            <a:spLocks noChangeArrowheads="1"/>
          </p:cNvSpPr>
          <p:nvPr/>
        </p:nvSpPr>
        <p:spPr bwMode="auto">
          <a:xfrm>
            <a:off x="428625" y="4286250"/>
            <a:ext cx="4572000" cy="246063"/>
          </a:xfrm>
          <a:prstGeom prst="rect">
            <a:avLst/>
          </a:prstGeom>
          <a:noFill/>
          <a:ln w="9525">
            <a:noFill/>
            <a:miter lim="800000"/>
            <a:headEnd/>
            <a:tailEnd/>
          </a:ln>
        </p:spPr>
        <p:txBody>
          <a:bodyPr>
            <a:spAutoFit/>
          </a:bodyPr>
          <a:lstStyle/>
          <a:p>
            <a:r>
              <a:rPr lang="pt-BR" sz="1000">
                <a:solidFill>
                  <a:schemeClr val="tx1"/>
                </a:solidFill>
              </a:rPr>
              <a:t>Fonte: PNAD 1992 e 2007. Elaboração: SPS/MPAS.</a:t>
            </a:r>
          </a:p>
        </p:txBody>
      </p:sp>
      <p:sp>
        <p:nvSpPr>
          <p:cNvPr id="15" name="Texto Explicativo 2 14"/>
          <p:cNvSpPr/>
          <p:nvPr/>
        </p:nvSpPr>
        <p:spPr>
          <a:xfrm>
            <a:off x="2051050" y="692150"/>
            <a:ext cx="1081088" cy="576263"/>
          </a:xfrm>
          <a:prstGeom prst="borderCallout2">
            <a:avLst>
              <a:gd name="adj1" fmla="val 18750"/>
              <a:gd name="adj2" fmla="val -8333"/>
              <a:gd name="adj3" fmla="val 86445"/>
              <a:gd name="adj4" fmla="val -45301"/>
              <a:gd name="adj5" fmla="val 243221"/>
              <a:gd name="adj6" fmla="val -479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Protegidas pelas famílias</a:t>
            </a:r>
          </a:p>
        </p:txBody>
      </p:sp>
      <p:sp>
        <p:nvSpPr>
          <p:cNvPr id="16" name="Texto Explicativo 2 15"/>
          <p:cNvSpPr/>
          <p:nvPr/>
        </p:nvSpPr>
        <p:spPr>
          <a:xfrm>
            <a:off x="7885113" y="2060575"/>
            <a:ext cx="1079500" cy="576263"/>
          </a:xfrm>
          <a:prstGeom prst="borderCallout2">
            <a:avLst>
              <a:gd name="adj1" fmla="val 18750"/>
              <a:gd name="adj2" fmla="val -8333"/>
              <a:gd name="adj3" fmla="val 84111"/>
              <a:gd name="adj4" fmla="val -29116"/>
              <a:gd name="adj5" fmla="val 196536"/>
              <a:gd name="adj6" fmla="val -317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Protegidos  pelo Estado</a:t>
            </a:r>
          </a:p>
        </p:txBody>
      </p:sp>
      <p:pic>
        <p:nvPicPr>
          <p:cNvPr id="34830" name="Picture 2"/>
          <p:cNvPicPr>
            <a:picLocks noChangeAspect="1" noChangeArrowheads="1"/>
          </p:cNvPicPr>
          <p:nvPr/>
        </p:nvPicPr>
        <p:blipFill>
          <a:blip r:embed="rId4" cstate="print"/>
          <a:srcRect/>
          <a:stretch>
            <a:fillRect/>
          </a:stretch>
        </p:blipFill>
        <p:spPr bwMode="auto">
          <a:xfrm>
            <a:off x="4284663" y="1916113"/>
            <a:ext cx="1016000" cy="792162"/>
          </a:xfrm>
          <a:prstGeom prst="rect">
            <a:avLst/>
          </a:prstGeom>
          <a:noFill/>
          <a:ln w="9525">
            <a:noFill/>
            <a:miter lim="800000"/>
            <a:headEnd/>
            <a:tailEnd/>
          </a:ln>
        </p:spPr>
      </p:pic>
      <p:sp>
        <p:nvSpPr>
          <p:cNvPr id="34831" name="Text Box 5"/>
          <p:cNvSpPr txBox="1">
            <a:spLocks noChangeArrowheads="1"/>
          </p:cNvSpPr>
          <p:nvPr/>
        </p:nvSpPr>
        <p:spPr bwMode="auto">
          <a:xfrm>
            <a:off x="3854450" y="304800"/>
            <a:ext cx="5137150" cy="307975"/>
          </a:xfrm>
          <a:prstGeom prst="rect">
            <a:avLst/>
          </a:prstGeom>
          <a:noFill/>
          <a:ln w="9525">
            <a:noFill/>
            <a:miter lim="800000"/>
            <a:headEnd/>
            <a:tailEnd/>
          </a:ln>
        </p:spPr>
        <p:txBody>
          <a:bodyPr wrap="none">
            <a:spAutoFit/>
          </a:bodyPr>
          <a:lstStyle/>
          <a:p>
            <a:pPr algn="r"/>
            <a:r>
              <a:rPr lang="pt-BR" dirty="0"/>
              <a:t>PACTO INTERGERACIONAL: 	quem </a:t>
            </a:r>
            <a:r>
              <a:rPr lang="pt-BR" dirty="0" smtClean="0"/>
              <a:t>tutela </a:t>
            </a:r>
            <a:r>
              <a:rPr lang="pt-BR" dirty="0"/>
              <a:t>a geração futura?</a:t>
            </a:r>
          </a:p>
        </p:txBody>
      </p:sp>
    </p:spTree>
    <p:extLst>
      <p:ext uri="{BB962C8B-B14F-4D97-AF65-F5344CB8AC3E}">
        <p14:creationId xmlns="" xmlns:p14="http://schemas.microsoft.com/office/powerpoint/2010/main" val="42194763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t0.gstatic.com/images?q=tbn:ANd9GcSViIw0sAcOiGdi2NLZr3HwA9AIOgid33lvHdGi_9cTiaiMZ7bW"/>
          <p:cNvPicPr>
            <a:picLocks noChangeAspect="1" noChangeArrowheads="1"/>
          </p:cNvPicPr>
          <p:nvPr/>
        </p:nvPicPr>
        <p:blipFill>
          <a:blip r:embed="rId3" cstate="print"/>
          <a:srcRect/>
          <a:stretch>
            <a:fillRect/>
          </a:stretch>
        </p:blipFill>
        <p:spPr bwMode="auto">
          <a:xfrm>
            <a:off x="755650" y="981075"/>
            <a:ext cx="2857500" cy="1600200"/>
          </a:xfrm>
          <a:prstGeom prst="rect">
            <a:avLst/>
          </a:prstGeom>
          <a:noFill/>
          <a:ln w="9525">
            <a:noFill/>
            <a:miter lim="800000"/>
            <a:headEnd/>
            <a:tailEnd/>
          </a:ln>
        </p:spPr>
      </p:pic>
      <p:pic>
        <p:nvPicPr>
          <p:cNvPr id="35843" name="Picture 4" descr="http://blogs.lse.ac.uk/politicsandpolicy/files/2011/08/Paris-protests-2.jpg"/>
          <p:cNvPicPr>
            <a:picLocks noChangeAspect="1" noChangeArrowheads="1"/>
          </p:cNvPicPr>
          <p:nvPr/>
        </p:nvPicPr>
        <p:blipFill>
          <a:blip r:embed="rId4" cstate="print"/>
          <a:srcRect/>
          <a:stretch>
            <a:fillRect/>
          </a:stretch>
        </p:blipFill>
        <p:spPr bwMode="auto">
          <a:xfrm>
            <a:off x="6732588" y="1700213"/>
            <a:ext cx="2195512" cy="1584325"/>
          </a:xfrm>
          <a:prstGeom prst="rect">
            <a:avLst/>
          </a:prstGeom>
          <a:noFill/>
          <a:ln w="9525">
            <a:noFill/>
            <a:miter lim="800000"/>
            <a:headEnd/>
            <a:tailEnd/>
          </a:ln>
        </p:spPr>
      </p:pic>
      <p:pic>
        <p:nvPicPr>
          <p:cNvPr id="35844" name="Picture 14" descr="http://www.jornaldenegocios.pt/images/2012_05/espanhareutersnot.jpg"/>
          <p:cNvPicPr>
            <a:picLocks noChangeAspect="1" noChangeArrowheads="1"/>
          </p:cNvPicPr>
          <p:nvPr/>
        </p:nvPicPr>
        <p:blipFill>
          <a:blip r:embed="rId5" cstate="print"/>
          <a:srcRect/>
          <a:stretch>
            <a:fillRect/>
          </a:stretch>
        </p:blipFill>
        <p:spPr bwMode="auto">
          <a:xfrm>
            <a:off x="3851275" y="765175"/>
            <a:ext cx="2373313" cy="1584325"/>
          </a:xfrm>
          <a:prstGeom prst="rect">
            <a:avLst/>
          </a:prstGeom>
          <a:noFill/>
          <a:ln w="9525">
            <a:noFill/>
            <a:miter lim="800000"/>
            <a:headEnd/>
            <a:tailEnd/>
          </a:ln>
        </p:spPr>
      </p:pic>
      <p:pic>
        <p:nvPicPr>
          <p:cNvPr id="35845" name="Picture 16" descr="http://t1.gstatic.com/images?q=tbn:ANd9GcQlUAUup6FVcTvn6AHWK-4Ly9SxS4zKvesW3QkpjHuPNCPDcw51lg"/>
          <p:cNvPicPr>
            <a:picLocks noChangeAspect="1" noChangeArrowheads="1"/>
          </p:cNvPicPr>
          <p:nvPr/>
        </p:nvPicPr>
        <p:blipFill>
          <a:blip r:embed="rId6" cstate="print"/>
          <a:srcRect/>
          <a:stretch>
            <a:fillRect/>
          </a:stretch>
        </p:blipFill>
        <p:spPr bwMode="auto">
          <a:xfrm>
            <a:off x="2843213" y="5084763"/>
            <a:ext cx="2489200" cy="1655762"/>
          </a:xfrm>
          <a:prstGeom prst="rect">
            <a:avLst/>
          </a:prstGeom>
          <a:noFill/>
          <a:ln w="9525">
            <a:noFill/>
            <a:miter lim="800000"/>
            <a:headEnd/>
            <a:tailEnd/>
          </a:ln>
        </p:spPr>
      </p:pic>
      <p:pic>
        <p:nvPicPr>
          <p:cNvPr id="35846" name="Picture 18" descr="http://t1.gstatic.com/images?q=tbn:ANd9GcQI6Y-_QxUF53JUa__xrbhDk_ih_be888zEErwqSuXbPRcH00RVVQ"/>
          <p:cNvPicPr>
            <a:picLocks noChangeAspect="1" noChangeArrowheads="1"/>
          </p:cNvPicPr>
          <p:nvPr/>
        </p:nvPicPr>
        <p:blipFill>
          <a:blip r:embed="rId7" cstate="print"/>
          <a:srcRect/>
          <a:stretch>
            <a:fillRect/>
          </a:stretch>
        </p:blipFill>
        <p:spPr bwMode="auto">
          <a:xfrm>
            <a:off x="250825" y="3644900"/>
            <a:ext cx="2438400" cy="1828800"/>
          </a:xfrm>
          <a:prstGeom prst="rect">
            <a:avLst/>
          </a:prstGeom>
          <a:noFill/>
          <a:ln w="9525">
            <a:noFill/>
            <a:miter lim="800000"/>
            <a:headEnd/>
            <a:tailEnd/>
          </a:ln>
        </p:spPr>
      </p:pic>
      <p:pic>
        <p:nvPicPr>
          <p:cNvPr id="35847" name="Picture 12" descr="http://obarometro.files.wordpress.com/2011/11/desemprego_europa_jovens.png"/>
          <p:cNvPicPr>
            <a:picLocks noChangeAspect="1" noChangeArrowheads="1"/>
          </p:cNvPicPr>
          <p:nvPr/>
        </p:nvPicPr>
        <p:blipFill>
          <a:blip r:embed="rId8" cstate="print"/>
          <a:srcRect/>
          <a:stretch>
            <a:fillRect/>
          </a:stretch>
        </p:blipFill>
        <p:spPr bwMode="auto">
          <a:xfrm>
            <a:off x="2700338" y="1916113"/>
            <a:ext cx="4167187" cy="3429000"/>
          </a:xfrm>
          <a:prstGeom prst="rect">
            <a:avLst/>
          </a:prstGeom>
          <a:noFill/>
          <a:ln w="9525">
            <a:noFill/>
            <a:miter lim="800000"/>
            <a:headEnd/>
            <a:tailEnd/>
          </a:ln>
        </p:spPr>
      </p:pic>
      <p:sp>
        <p:nvSpPr>
          <p:cNvPr id="35848" name="CaixaDeTexto 10"/>
          <p:cNvSpPr txBox="1">
            <a:spLocks noChangeArrowheads="1"/>
          </p:cNvSpPr>
          <p:nvPr/>
        </p:nvSpPr>
        <p:spPr bwMode="auto">
          <a:xfrm>
            <a:off x="684213" y="2576513"/>
            <a:ext cx="1155700" cy="276225"/>
          </a:xfrm>
          <a:prstGeom prst="rect">
            <a:avLst/>
          </a:prstGeom>
          <a:noFill/>
          <a:ln w="9525">
            <a:noFill/>
            <a:miter lim="800000"/>
            <a:headEnd/>
            <a:tailEnd/>
          </a:ln>
        </p:spPr>
        <p:txBody>
          <a:bodyPr wrap="none">
            <a:spAutoFit/>
          </a:bodyPr>
          <a:lstStyle/>
          <a:p>
            <a:r>
              <a:rPr lang="pt-BR" sz="1200">
                <a:solidFill>
                  <a:schemeClr val="tx1"/>
                </a:solidFill>
              </a:rPr>
              <a:t>INGLATERRA</a:t>
            </a:r>
          </a:p>
        </p:txBody>
      </p:sp>
      <p:sp>
        <p:nvSpPr>
          <p:cNvPr id="35849" name="CaixaDeTexto 11"/>
          <p:cNvSpPr txBox="1">
            <a:spLocks noChangeArrowheads="1"/>
          </p:cNvSpPr>
          <p:nvPr/>
        </p:nvSpPr>
        <p:spPr bwMode="auto">
          <a:xfrm>
            <a:off x="6227763" y="836613"/>
            <a:ext cx="906462" cy="276225"/>
          </a:xfrm>
          <a:prstGeom prst="rect">
            <a:avLst/>
          </a:prstGeom>
          <a:noFill/>
          <a:ln w="9525">
            <a:noFill/>
            <a:miter lim="800000"/>
            <a:headEnd/>
            <a:tailEnd/>
          </a:ln>
        </p:spPr>
        <p:txBody>
          <a:bodyPr wrap="none">
            <a:spAutoFit/>
          </a:bodyPr>
          <a:lstStyle/>
          <a:p>
            <a:r>
              <a:rPr lang="pt-BR" sz="1200">
                <a:solidFill>
                  <a:schemeClr val="tx1"/>
                </a:solidFill>
              </a:rPr>
              <a:t>ESPANHA</a:t>
            </a:r>
          </a:p>
        </p:txBody>
      </p:sp>
      <p:sp>
        <p:nvSpPr>
          <p:cNvPr id="35850" name="CaixaDeTexto 12"/>
          <p:cNvSpPr txBox="1">
            <a:spLocks noChangeArrowheads="1"/>
          </p:cNvSpPr>
          <p:nvPr/>
        </p:nvSpPr>
        <p:spPr bwMode="auto">
          <a:xfrm>
            <a:off x="8172450" y="3284538"/>
            <a:ext cx="815975" cy="276225"/>
          </a:xfrm>
          <a:prstGeom prst="rect">
            <a:avLst/>
          </a:prstGeom>
          <a:noFill/>
          <a:ln w="9525">
            <a:noFill/>
            <a:miter lim="800000"/>
            <a:headEnd/>
            <a:tailEnd/>
          </a:ln>
        </p:spPr>
        <p:txBody>
          <a:bodyPr wrap="none">
            <a:spAutoFit/>
          </a:bodyPr>
          <a:lstStyle/>
          <a:p>
            <a:r>
              <a:rPr lang="pt-BR" sz="1200">
                <a:solidFill>
                  <a:schemeClr val="tx1"/>
                </a:solidFill>
              </a:rPr>
              <a:t>FRANÇA</a:t>
            </a:r>
          </a:p>
        </p:txBody>
      </p:sp>
      <p:sp>
        <p:nvSpPr>
          <p:cNvPr id="35851" name="CaixaDeTexto 13"/>
          <p:cNvSpPr txBox="1">
            <a:spLocks noChangeArrowheads="1"/>
          </p:cNvSpPr>
          <p:nvPr/>
        </p:nvSpPr>
        <p:spPr bwMode="auto">
          <a:xfrm>
            <a:off x="250825" y="5516563"/>
            <a:ext cx="876300" cy="277812"/>
          </a:xfrm>
          <a:prstGeom prst="rect">
            <a:avLst/>
          </a:prstGeom>
          <a:noFill/>
          <a:ln w="9525">
            <a:noFill/>
            <a:miter lim="800000"/>
            <a:headEnd/>
            <a:tailEnd/>
          </a:ln>
        </p:spPr>
        <p:txBody>
          <a:bodyPr wrap="none">
            <a:spAutoFit/>
          </a:bodyPr>
          <a:lstStyle/>
          <a:p>
            <a:r>
              <a:rPr lang="pt-BR" sz="1200">
                <a:solidFill>
                  <a:schemeClr val="tx1"/>
                </a:solidFill>
              </a:rPr>
              <a:t>ESCÓCIA</a:t>
            </a:r>
          </a:p>
        </p:txBody>
      </p:sp>
      <p:sp>
        <p:nvSpPr>
          <p:cNvPr id="35852" name="Text Box 3"/>
          <p:cNvSpPr txBox="1">
            <a:spLocks noChangeArrowheads="1"/>
          </p:cNvSpPr>
          <p:nvPr/>
        </p:nvSpPr>
        <p:spPr bwMode="auto">
          <a:xfrm>
            <a:off x="3833813" y="188640"/>
            <a:ext cx="5157787" cy="523875"/>
          </a:xfrm>
          <a:prstGeom prst="rect">
            <a:avLst/>
          </a:prstGeom>
          <a:noFill/>
          <a:ln w="9525">
            <a:noFill/>
            <a:miter lim="800000"/>
            <a:headEnd/>
            <a:tailEnd/>
          </a:ln>
        </p:spPr>
        <p:txBody>
          <a:bodyPr wrap="none">
            <a:spAutoFit/>
          </a:bodyPr>
          <a:lstStyle/>
          <a:p>
            <a:pPr algn="r"/>
            <a:r>
              <a:rPr lang="pt-BR" dirty="0"/>
              <a:t>Como serão honrados os benefícios criados pela geração atual</a:t>
            </a:r>
          </a:p>
          <a:p>
            <a:pPr algn="r"/>
            <a:r>
              <a:rPr lang="pt-BR" dirty="0"/>
              <a:t>sem levar em conta as possibilidades da geração futura? </a:t>
            </a:r>
          </a:p>
        </p:txBody>
      </p:sp>
      <p:pic>
        <p:nvPicPr>
          <p:cNvPr id="35853" name="Picture 13"/>
          <p:cNvPicPr>
            <a:picLocks noChangeAspect="1" noChangeArrowheads="1"/>
          </p:cNvPicPr>
          <p:nvPr/>
        </p:nvPicPr>
        <p:blipFill>
          <a:blip r:embed="rId9" cstate="print"/>
          <a:srcRect/>
          <a:stretch>
            <a:fillRect/>
          </a:stretch>
        </p:blipFill>
        <p:spPr bwMode="auto">
          <a:xfrm>
            <a:off x="5940425" y="4508500"/>
            <a:ext cx="3070225" cy="2024063"/>
          </a:xfrm>
          <a:prstGeom prst="rect">
            <a:avLst/>
          </a:prstGeom>
          <a:noFill/>
          <a:ln w="9525">
            <a:noFill/>
            <a:miter lim="800000"/>
            <a:headEnd/>
            <a:tailEnd/>
          </a:ln>
        </p:spPr>
      </p:pic>
      <p:sp>
        <p:nvSpPr>
          <p:cNvPr id="35854" name="CaixaDeTexto 12"/>
          <p:cNvSpPr txBox="1">
            <a:spLocks noChangeArrowheads="1"/>
          </p:cNvSpPr>
          <p:nvPr/>
        </p:nvSpPr>
        <p:spPr bwMode="auto">
          <a:xfrm>
            <a:off x="7667625" y="4221163"/>
            <a:ext cx="768350" cy="276225"/>
          </a:xfrm>
          <a:prstGeom prst="rect">
            <a:avLst/>
          </a:prstGeom>
          <a:noFill/>
          <a:ln w="9525">
            <a:noFill/>
            <a:miter lim="800000"/>
            <a:headEnd/>
            <a:tailEnd/>
          </a:ln>
        </p:spPr>
        <p:txBody>
          <a:bodyPr wrap="none">
            <a:spAutoFit/>
          </a:bodyPr>
          <a:lstStyle/>
          <a:p>
            <a:r>
              <a:rPr lang="pt-BR" sz="1200">
                <a:solidFill>
                  <a:schemeClr val="tx1"/>
                </a:solidFill>
              </a:rPr>
              <a:t>BRASIL </a:t>
            </a:r>
          </a:p>
        </p:txBody>
      </p:sp>
      <p:sp>
        <p:nvSpPr>
          <p:cNvPr id="35855" name="CaixaDeTexto 13"/>
          <p:cNvSpPr txBox="1">
            <a:spLocks noChangeArrowheads="1"/>
          </p:cNvSpPr>
          <p:nvPr/>
        </p:nvSpPr>
        <p:spPr bwMode="auto">
          <a:xfrm>
            <a:off x="1908175" y="6396038"/>
            <a:ext cx="952500" cy="461962"/>
          </a:xfrm>
          <a:prstGeom prst="rect">
            <a:avLst/>
          </a:prstGeom>
          <a:noFill/>
          <a:ln w="9525">
            <a:noFill/>
            <a:miter lim="800000"/>
            <a:headEnd/>
            <a:tailEnd/>
          </a:ln>
        </p:spPr>
        <p:txBody>
          <a:bodyPr wrap="none">
            <a:spAutoFit/>
          </a:bodyPr>
          <a:lstStyle/>
          <a:p>
            <a:r>
              <a:rPr lang="pt-BR" sz="1200">
                <a:solidFill>
                  <a:schemeClr val="tx1"/>
                </a:solidFill>
              </a:rPr>
              <a:t>ESTADOS </a:t>
            </a:r>
          </a:p>
          <a:p>
            <a:r>
              <a:rPr lang="pt-BR" sz="1200">
                <a:solidFill>
                  <a:schemeClr val="tx1"/>
                </a:solidFill>
              </a:rPr>
              <a:t>UNIDOS</a:t>
            </a:r>
          </a:p>
        </p:txBody>
      </p:sp>
    </p:spTree>
    <p:extLst>
      <p:ext uri="{BB962C8B-B14F-4D97-AF65-F5344CB8AC3E}">
        <p14:creationId xmlns="" xmlns:p14="http://schemas.microsoft.com/office/powerpoint/2010/main" val="3452565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68313" y="1173163"/>
            <a:ext cx="8359775" cy="2032000"/>
          </a:xfrm>
          <a:prstGeom prst="rect">
            <a:avLst/>
          </a:prstGeom>
          <a:noFill/>
          <a:ln w="9525">
            <a:noFill/>
            <a:miter lim="800000"/>
            <a:headEnd/>
            <a:tailEnd/>
          </a:ln>
        </p:spPr>
        <p:txBody>
          <a:bodyPr lIns="91435" tIns="45718" rIns="91435" bIns="45718">
            <a:spAutoFit/>
          </a:bodyPr>
          <a:lstStyle/>
          <a:p>
            <a:pPr algn="just"/>
            <a:r>
              <a:rPr lang="pt-BR" sz="1400" b="1" i="1" dirty="0">
                <a:solidFill>
                  <a:schemeClr val="tx1"/>
                </a:solidFill>
              </a:rPr>
              <a:t>Matéria Folha de São Paulo, 4/ago/2013: Com um vazio do tamanho de Paris, Detroit negocia cortes. </a:t>
            </a:r>
          </a:p>
          <a:p>
            <a:pPr marL="0" lvl="1" indent="0" algn="just"/>
            <a:endParaRPr lang="pt-BR" sz="1400" i="1" dirty="0">
              <a:solidFill>
                <a:schemeClr val="tx1"/>
              </a:solidFill>
            </a:endParaRPr>
          </a:p>
          <a:p>
            <a:pPr algn="just"/>
            <a:r>
              <a:rPr lang="pt-BR" sz="1400" i="1" dirty="0">
                <a:solidFill>
                  <a:schemeClr val="tx1"/>
                </a:solidFill>
              </a:rPr>
              <a:t>“...</a:t>
            </a:r>
            <a:r>
              <a:rPr lang="pt-BR" sz="1400" i="1" u="sng" dirty="0">
                <a:solidFill>
                  <a:schemeClr val="tx1"/>
                </a:solidFill>
              </a:rPr>
              <a:t>Metade da dívida de cerca de US$ 20 bilhões é de obrigações com os aposentados, cujas pensões o interventor estadual que anunciou a concordata da prefeitura quer reduzir</a:t>
            </a:r>
            <a:r>
              <a:rPr lang="pt-BR" sz="1400" i="1" dirty="0">
                <a:solidFill>
                  <a:schemeClr val="tx1"/>
                </a:solidFill>
              </a:rPr>
              <a:t>. Atualmente, a prefeitura possui 9.000 funcionários, que teriam também benefícios cortados. </a:t>
            </a:r>
          </a:p>
          <a:p>
            <a:pPr algn="just"/>
            <a:r>
              <a:rPr lang="pt-BR" sz="1400" i="1" dirty="0">
                <a:solidFill>
                  <a:schemeClr val="tx1"/>
                </a:solidFill>
              </a:rPr>
              <a:t>Policiais e bombeiros aposentados recebem US$ 2,5 mil por mês (R$ 5.750), mas a média dos aposentados municipais é o equivalente a R$ 3.650 (pouco acima do limite de pobreza calculado nos EUA). O fim da cobertura de saúde é dada como certo...”</a:t>
            </a:r>
          </a:p>
        </p:txBody>
      </p:sp>
      <p:pic>
        <p:nvPicPr>
          <p:cNvPr id="51204" name="Imagem 1"/>
          <p:cNvPicPr>
            <a:picLocks noChangeAspect="1"/>
          </p:cNvPicPr>
          <p:nvPr/>
        </p:nvPicPr>
        <p:blipFill>
          <a:blip r:embed="rId3" cstate="print"/>
          <a:srcRect/>
          <a:stretch>
            <a:fillRect/>
          </a:stretch>
        </p:blipFill>
        <p:spPr bwMode="auto">
          <a:xfrm>
            <a:off x="611188" y="3633788"/>
            <a:ext cx="3367087" cy="2268537"/>
          </a:xfrm>
          <a:prstGeom prst="rect">
            <a:avLst/>
          </a:prstGeom>
          <a:noFill/>
          <a:ln w="9525">
            <a:noFill/>
            <a:miter lim="800000"/>
            <a:headEnd/>
            <a:tailEnd/>
          </a:ln>
        </p:spPr>
      </p:pic>
      <p:pic>
        <p:nvPicPr>
          <p:cNvPr id="51205" name="Imagem 2"/>
          <p:cNvPicPr>
            <a:picLocks noChangeAspect="1"/>
          </p:cNvPicPr>
          <p:nvPr/>
        </p:nvPicPr>
        <p:blipFill>
          <a:blip r:embed="rId4" cstate="print"/>
          <a:srcRect/>
          <a:stretch>
            <a:fillRect/>
          </a:stretch>
        </p:blipFill>
        <p:spPr bwMode="auto">
          <a:xfrm>
            <a:off x="5349875" y="3633788"/>
            <a:ext cx="3551238" cy="2268537"/>
          </a:xfrm>
          <a:prstGeom prst="rect">
            <a:avLst/>
          </a:prstGeom>
          <a:noFill/>
          <a:ln w="9525">
            <a:noFill/>
            <a:miter lim="800000"/>
            <a:headEnd/>
            <a:tailEnd/>
          </a:ln>
        </p:spPr>
      </p:pic>
      <p:sp>
        <p:nvSpPr>
          <p:cNvPr id="7" name="CaixaDeTexto 6"/>
          <p:cNvSpPr txBox="1"/>
          <p:nvPr/>
        </p:nvSpPr>
        <p:spPr>
          <a:xfrm>
            <a:off x="4427984" y="260648"/>
            <a:ext cx="4703532" cy="307777"/>
          </a:xfrm>
          <a:prstGeom prst="rect">
            <a:avLst/>
          </a:prstGeom>
          <a:noFill/>
        </p:spPr>
        <p:txBody>
          <a:bodyPr wrap="none" rtlCol="0">
            <a:spAutoFit/>
          </a:bodyPr>
          <a:lstStyle/>
          <a:p>
            <a:r>
              <a:rPr lang="pt-BR" dirty="0" smtClean="0"/>
              <a:t>Falência de regimes previdenciários municipais nos EUA</a:t>
            </a:r>
            <a:endParaRPr lang="pt-BR"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m 2" descr="RGPS, RPPS E RCPS.bmp"/>
          <p:cNvPicPr>
            <a:picLocks noChangeAspect="1"/>
          </p:cNvPicPr>
          <p:nvPr/>
        </p:nvPicPr>
        <p:blipFill>
          <a:blip r:embed="rId3" cstate="print"/>
          <a:srcRect/>
          <a:stretch>
            <a:fillRect/>
          </a:stretch>
        </p:blipFill>
        <p:spPr bwMode="auto">
          <a:xfrm>
            <a:off x="71438" y="160338"/>
            <a:ext cx="8929687" cy="6697662"/>
          </a:xfrm>
          <a:prstGeom prst="rect">
            <a:avLst/>
          </a:prstGeom>
          <a:noFill/>
          <a:ln w="9525">
            <a:noFill/>
            <a:miter lim="800000"/>
            <a:headEnd/>
            <a:tailEnd/>
          </a:ln>
        </p:spPr>
      </p:pic>
      <p:sp>
        <p:nvSpPr>
          <p:cNvPr id="25603" name="Line 4"/>
          <p:cNvSpPr>
            <a:spLocks noChangeShapeType="1"/>
          </p:cNvSpPr>
          <p:nvPr/>
        </p:nvSpPr>
        <p:spPr bwMode="auto">
          <a:xfrm>
            <a:off x="6248400" y="1412875"/>
            <a:ext cx="1295400" cy="0"/>
          </a:xfrm>
          <a:prstGeom prst="line">
            <a:avLst/>
          </a:prstGeom>
          <a:noFill/>
          <a:ln w="15875">
            <a:solidFill>
              <a:srgbClr val="FF0000"/>
            </a:solidFill>
            <a:round/>
            <a:headEnd/>
            <a:tailEnd/>
          </a:ln>
        </p:spPr>
        <p:txBody>
          <a:bodyPr/>
          <a:lstStyle/>
          <a:p>
            <a:endParaRPr lang="pt-BR"/>
          </a:p>
        </p:txBody>
      </p:sp>
      <p:sp>
        <p:nvSpPr>
          <p:cNvPr id="25604" name="Line 5"/>
          <p:cNvSpPr>
            <a:spLocks noChangeShapeType="1"/>
          </p:cNvSpPr>
          <p:nvPr/>
        </p:nvSpPr>
        <p:spPr bwMode="auto">
          <a:xfrm>
            <a:off x="3124200" y="1643063"/>
            <a:ext cx="3124200" cy="0"/>
          </a:xfrm>
          <a:prstGeom prst="line">
            <a:avLst/>
          </a:prstGeom>
          <a:noFill/>
          <a:ln w="15875">
            <a:solidFill>
              <a:srgbClr val="FF0000"/>
            </a:solidFill>
            <a:round/>
            <a:headEnd/>
            <a:tailEnd/>
          </a:ln>
        </p:spPr>
        <p:txBody>
          <a:bodyPr/>
          <a:lstStyle/>
          <a:p>
            <a:endParaRPr lang="pt-BR"/>
          </a:p>
        </p:txBody>
      </p:sp>
      <p:sp>
        <p:nvSpPr>
          <p:cNvPr id="25605" name="Line 6"/>
          <p:cNvSpPr>
            <a:spLocks noChangeShapeType="1"/>
          </p:cNvSpPr>
          <p:nvPr/>
        </p:nvSpPr>
        <p:spPr bwMode="auto">
          <a:xfrm>
            <a:off x="1676400" y="3357563"/>
            <a:ext cx="3124200" cy="0"/>
          </a:xfrm>
          <a:prstGeom prst="line">
            <a:avLst/>
          </a:prstGeom>
          <a:noFill/>
          <a:ln w="15875">
            <a:solidFill>
              <a:srgbClr val="FF0000"/>
            </a:solidFill>
            <a:round/>
            <a:headEnd/>
            <a:tailEnd/>
          </a:ln>
        </p:spPr>
        <p:txBody>
          <a:bodyPr/>
          <a:lstStyle/>
          <a:p>
            <a:endParaRPr lang="pt-BR"/>
          </a:p>
        </p:txBody>
      </p:sp>
      <p:sp>
        <p:nvSpPr>
          <p:cNvPr id="25606" name="Line 7"/>
          <p:cNvSpPr>
            <a:spLocks noChangeShapeType="1"/>
          </p:cNvSpPr>
          <p:nvPr/>
        </p:nvSpPr>
        <p:spPr bwMode="auto">
          <a:xfrm>
            <a:off x="1524000" y="3143250"/>
            <a:ext cx="6400800" cy="0"/>
          </a:xfrm>
          <a:prstGeom prst="line">
            <a:avLst/>
          </a:prstGeom>
          <a:noFill/>
          <a:ln w="15875">
            <a:solidFill>
              <a:srgbClr val="FF0000"/>
            </a:solidFill>
            <a:round/>
            <a:headEnd/>
            <a:tailEnd/>
          </a:ln>
        </p:spPr>
        <p:txBody>
          <a:bodyPr/>
          <a:lstStyle/>
          <a:p>
            <a:endParaRPr lang="pt-BR"/>
          </a:p>
        </p:txBody>
      </p:sp>
      <p:sp>
        <p:nvSpPr>
          <p:cNvPr id="25607" name="Line 8"/>
          <p:cNvSpPr>
            <a:spLocks noChangeShapeType="1"/>
          </p:cNvSpPr>
          <p:nvPr/>
        </p:nvSpPr>
        <p:spPr bwMode="auto">
          <a:xfrm>
            <a:off x="2514600" y="5486400"/>
            <a:ext cx="4191000" cy="0"/>
          </a:xfrm>
          <a:prstGeom prst="line">
            <a:avLst/>
          </a:prstGeom>
          <a:noFill/>
          <a:ln w="15875">
            <a:solidFill>
              <a:srgbClr val="FF0000"/>
            </a:solidFill>
            <a:round/>
            <a:headEnd/>
            <a:tailEnd/>
          </a:ln>
        </p:spPr>
        <p:txBody>
          <a:bodyPr/>
          <a:lstStyle/>
          <a:p>
            <a:endParaRPr lang="pt-BR"/>
          </a:p>
        </p:txBody>
      </p:sp>
      <p:sp>
        <p:nvSpPr>
          <p:cNvPr id="25608" name="Line 9"/>
          <p:cNvSpPr>
            <a:spLocks noChangeShapeType="1"/>
          </p:cNvSpPr>
          <p:nvPr/>
        </p:nvSpPr>
        <p:spPr bwMode="auto">
          <a:xfrm>
            <a:off x="4267200" y="6553200"/>
            <a:ext cx="4343400" cy="0"/>
          </a:xfrm>
          <a:prstGeom prst="line">
            <a:avLst/>
          </a:prstGeom>
          <a:noFill/>
          <a:ln w="15875">
            <a:solidFill>
              <a:srgbClr val="FF0000"/>
            </a:solidFill>
            <a:round/>
            <a:headEnd/>
            <a:tailEnd/>
          </a:ln>
        </p:spPr>
        <p:txBody>
          <a:bodyPr/>
          <a:lstStyle/>
          <a:p>
            <a:endParaRPr lang="pt-BR"/>
          </a:p>
        </p:txBody>
      </p:sp>
    </p:spTree>
    <p:extLst>
      <p:ext uri="{BB962C8B-B14F-4D97-AF65-F5344CB8AC3E}">
        <p14:creationId xmlns="" xmlns:p14="http://schemas.microsoft.com/office/powerpoint/2010/main" val="243646927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ixaDeTexto 2"/>
          <p:cNvSpPr txBox="1">
            <a:spLocks noChangeArrowheads="1"/>
          </p:cNvSpPr>
          <p:nvPr/>
        </p:nvSpPr>
        <p:spPr bwMode="auto">
          <a:xfrm>
            <a:off x="285750" y="1458913"/>
            <a:ext cx="8572500" cy="369887"/>
          </a:xfrm>
          <a:prstGeom prst="rect">
            <a:avLst/>
          </a:prstGeom>
          <a:noFill/>
          <a:ln w="9525">
            <a:noFill/>
            <a:miter lim="800000"/>
            <a:headEnd/>
            <a:tailEnd/>
          </a:ln>
        </p:spPr>
        <p:txBody>
          <a:bodyPr>
            <a:spAutoFit/>
          </a:bodyPr>
          <a:lstStyle/>
          <a:p>
            <a:r>
              <a:rPr lang="pt-BR" sz="1800">
                <a:solidFill>
                  <a:schemeClr val="tx1"/>
                </a:solidFill>
              </a:rPr>
              <a:t> O QUE É EQUILÍBRIO FINANCEIRO E ATUARIAL? </a:t>
            </a:r>
          </a:p>
        </p:txBody>
      </p:sp>
      <p:sp>
        <p:nvSpPr>
          <p:cNvPr id="60419" name="Text Box 5"/>
          <p:cNvSpPr txBox="1">
            <a:spLocks noChangeArrowheads="1"/>
          </p:cNvSpPr>
          <p:nvPr/>
        </p:nvSpPr>
        <p:spPr bwMode="auto">
          <a:xfrm>
            <a:off x="4422775" y="304800"/>
            <a:ext cx="4568825" cy="307975"/>
          </a:xfrm>
          <a:prstGeom prst="rect">
            <a:avLst/>
          </a:prstGeom>
          <a:noFill/>
          <a:ln w="9525">
            <a:noFill/>
            <a:miter lim="800000"/>
            <a:headEnd/>
            <a:tailEnd/>
          </a:ln>
        </p:spPr>
        <p:txBody>
          <a:bodyPr wrap="none">
            <a:spAutoFit/>
          </a:bodyPr>
          <a:lstStyle/>
          <a:p>
            <a:pPr algn="r"/>
            <a:r>
              <a:rPr lang="pt-BR"/>
              <a:t>EQUILÍBRIO FINANCEIRO E ATUARIAL: o que é isto?</a:t>
            </a:r>
          </a:p>
        </p:txBody>
      </p:sp>
      <p:sp>
        <p:nvSpPr>
          <p:cNvPr id="60420" name="Rectangle 2"/>
          <p:cNvSpPr>
            <a:spLocks noChangeArrowheads="1"/>
          </p:cNvSpPr>
          <p:nvPr/>
        </p:nvSpPr>
        <p:spPr bwMode="auto">
          <a:xfrm>
            <a:off x="323850" y="2060575"/>
            <a:ext cx="7924800" cy="2536825"/>
          </a:xfrm>
          <a:prstGeom prst="rect">
            <a:avLst/>
          </a:prstGeom>
          <a:noFill/>
          <a:ln w="9525">
            <a:noFill/>
            <a:miter lim="800000"/>
            <a:headEnd/>
            <a:tailEnd/>
          </a:ln>
        </p:spPr>
        <p:txBody>
          <a:bodyPr>
            <a:spAutoFit/>
          </a:bodyPr>
          <a:lstStyle/>
          <a:p>
            <a:pPr algn="just" eaLnBrk="0" hangingPunct="0">
              <a:tabLst>
                <a:tab pos="1409700" algn="l"/>
              </a:tabLst>
            </a:pPr>
            <a:r>
              <a:rPr lang="pt-BR" sz="1600">
                <a:solidFill>
                  <a:schemeClr val="tx1"/>
                </a:solidFill>
                <a:cs typeface="Times New Roman" pitchFamily="18" charset="0"/>
              </a:rPr>
              <a:t>A conceituação doutrinária do que seja o </a:t>
            </a:r>
            <a:r>
              <a:rPr lang="pt-BR" sz="1600" b="1" u="sng">
                <a:solidFill>
                  <a:schemeClr val="tx1"/>
                </a:solidFill>
                <a:cs typeface="Times New Roman" pitchFamily="18" charset="0"/>
              </a:rPr>
              <a:t>equilíbrio financeiro e atuarial</a:t>
            </a:r>
            <a:r>
              <a:rPr lang="pt-BR" sz="1600">
                <a:solidFill>
                  <a:schemeClr val="tx1"/>
                </a:solidFill>
                <a:cs typeface="Times New Roman" pitchFamily="18" charset="0"/>
              </a:rPr>
              <a:t> pode ser fornecida em linhas gerais, </a:t>
            </a:r>
            <a:r>
              <a:rPr lang="pt-BR" sz="1600" b="1" u="sng">
                <a:solidFill>
                  <a:schemeClr val="tx1"/>
                </a:solidFill>
                <a:cs typeface="Times New Roman" pitchFamily="18" charset="0"/>
              </a:rPr>
              <a:t>de forma difusa com tal abstração que a torna quase inútil.</a:t>
            </a:r>
            <a:r>
              <a:rPr lang="pt-BR" sz="1600">
                <a:solidFill>
                  <a:schemeClr val="tx1"/>
                </a:solidFill>
                <a:cs typeface="Times New Roman" pitchFamily="18" charset="0"/>
              </a:rPr>
              <a:t> O que interessa é a apuração, em cada caso, em face de um ou outro plano ou massa e em um momento certo, avaliação a ser operada por economista especializado em finanças ou por matemático conhecedor de atuária. Esses profissionais habilitados ditarão os parâmetros mínimos a serem seguidos e que valem para a situação enfocada, pois o deficit indesejado pode provir de diferentes causas. (MARTINEZ, 2001, p. 93, Negrito nosso.) </a:t>
            </a:r>
          </a:p>
          <a:p>
            <a:pPr algn="just" eaLnBrk="0" hangingPunct="0">
              <a:tabLst>
                <a:tab pos="1409700" algn="l"/>
              </a:tabLst>
            </a:pPr>
            <a:endParaRPr lang="pt-BR" sz="1600">
              <a:solidFill>
                <a:schemeClr val="tx1"/>
              </a:solidFill>
              <a:cs typeface="Times New Roman" pitchFamily="18" charset="0"/>
            </a:endParaRPr>
          </a:p>
          <a:p>
            <a:pPr algn="just" eaLnBrk="0" hangingPunct="0">
              <a:tabLst>
                <a:tab pos="1409700" algn="l"/>
              </a:tabLst>
            </a:pPr>
            <a:endParaRPr lang="pt-BR" sz="1600">
              <a:solidFill>
                <a:schemeClr val="tx1"/>
              </a:solidFill>
            </a:endParaRP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p:cNvPicPr>
            <a:picLocks noChangeAspect="1" noChangeArrowheads="1"/>
          </p:cNvPicPr>
          <p:nvPr/>
        </p:nvPicPr>
        <p:blipFill>
          <a:blip r:embed="rId3" cstate="print"/>
          <a:srcRect/>
          <a:stretch>
            <a:fillRect/>
          </a:stretch>
        </p:blipFill>
        <p:spPr bwMode="auto">
          <a:xfrm>
            <a:off x="4246095" y="1079549"/>
            <a:ext cx="4430361" cy="5085755"/>
          </a:xfrm>
          <a:prstGeom prst="rect">
            <a:avLst/>
          </a:prstGeom>
          <a:noFill/>
          <a:ln w="9525">
            <a:solidFill>
              <a:schemeClr val="tx1"/>
            </a:solidFill>
            <a:miter lim="800000"/>
            <a:headEnd/>
            <a:tailEnd/>
          </a:ln>
        </p:spPr>
      </p:pic>
      <p:sp>
        <p:nvSpPr>
          <p:cNvPr id="5" name="CaixaDeTexto 4"/>
          <p:cNvSpPr txBox="1"/>
          <p:nvPr/>
        </p:nvSpPr>
        <p:spPr>
          <a:xfrm>
            <a:off x="323529" y="1988840"/>
            <a:ext cx="3816423" cy="2031325"/>
          </a:xfrm>
          <a:prstGeom prst="rect">
            <a:avLst/>
          </a:prstGeom>
          <a:noFill/>
        </p:spPr>
        <p:txBody>
          <a:bodyPr wrap="square" rtlCol="0">
            <a:spAutoFit/>
          </a:bodyPr>
          <a:lstStyle/>
          <a:p>
            <a:pPr marL="342900" indent="-342900"/>
            <a:r>
              <a:rPr lang="pt-BR" dirty="0" smtClean="0">
                <a:solidFill>
                  <a:schemeClr val="tx1"/>
                </a:solidFill>
              </a:rPr>
              <a:t>Monografia desenvolvida entre 2007 e 2009 para curso de Direito</a:t>
            </a:r>
          </a:p>
          <a:p>
            <a:pPr marL="342900" indent="-342900"/>
            <a:endParaRPr lang="pt-BR" dirty="0" smtClean="0">
              <a:solidFill>
                <a:schemeClr val="tx1"/>
              </a:solidFill>
            </a:endParaRPr>
          </a:p>
          <a:p>
            <a:pPr marL="342900" indent="-342900"/>
            <a:r>
              <a:rPr lang="pt-BR" dirty="0" smtClean="0">
                <a:solidFill>
                  <a:schemeClr val="tx1"/>
                </a:solidFill>
              </a:rPr>
              <a:t>Transformada em livro e publicada em </a:t>
            </a:r>
            <a:r>
              <a:rPr lang="pt-BR" dirty="0" smtClean="0">
                <a:solidFill>
                  <a:schemeClr val="tx1"/>
                </a:solidFill>
              </a:rPr>
              <a:t>2010.</a:t>
            </a:r>
          </a:p>
          <a:p>
            <a:pPr marL="342900" indent="-342900"/>
            <a:endParaRPr lang="pt-BR" dirty="0" smtClean="0">
              <a:solidFill>
                <a:schemeClr val="tx1"/>
              </a:solidFill>
            </a:endParaRPr>
          </a:p>
          <a:p>
            <a:pPr marL="342900" indent="-342900"/>
            <a:r>
              <a:rPr lang="pt-BR" dirty="0" smtClean="0">
                <a:solidFill>
                  <a:schemeClr val="tx1"/>
                </a:solidFill>
              </a:rPr>
              <a:t>Enfoque: busca da justiça intergeracional. </a:t>
            </a:r>
          </a:p>
          <a:p>
            <a:pPr marL="342900" indent="-342900"/>
            <a:r>
              <a:rPr lang="pt-BR" dirty="0" smtClean="0">
                <a:solidFill>
                  <a:schemeClr val="tx1"/>
                </a:solidFill>
              </a:rPr>
              <a:t> </a:t>
            </a:r>
            <a:endParaRPr lang="pt-BR" dirty="0" smtClean="0">
              <a:solidFill>
                <a:schemeClr val="tx1"/>
              </a:solidFill>
            </a:endParaRPr>
          </a:p>
          <a:p>
            <a:pPr marL="342900" indent="-342900"/>
            <a:endParaRPr lang="pt-BR" dirty="0" smtClean="0">
              <a:solidFill>
                <a:schemeClr val="tx1"/>
              </a:solidFill>
            </a:endParaRPr>
          </a:p>
          <a:p>
            <a:pPr marL="342900" indent="-342900"/>
            <a:endParaRPr lang="pt-BR" dirty="0">
              <a:solidFill>
                <a:schemeClr val="tx1"/>
              </a:solidFill>
            </a:endParaRPr>
          </a:p>
        </p:txBody>
      </p:sp>
      <p:sp>
        <p:nvSpPr>
          <p:cNvPr id="6" name="Text Box 3"/>
          <p:cNvSpPr txBox="1">
            <a:spLocks noChangeArrowheads="1"/>
          </p:cNvSpPr>
          <p:nvPr/>
        </p:nvSpPr>
        <p:spPr bwMode="auto">
          <a:xfrm>
            <a:off x="1521285" y="304800"/>
            <a:ext cx="7470315" cy="307777"/>
          </a:xfrm>
          <a:prstGeom prst="rect">
            <a:avLst/>
          </a:prstGeom>
          <a:noFill/>
          <a:ln w="9525">
            <a:noFill/>
            <a:miter lim="800000"/>
            <a:headEnd/>
            <a:tailEnd/>
          </a:ln>
        </p:spPr>
        <p:txBody>
          <a:bodyPr wrap="none">
            <a:spAutoFit/>
          </a:bodyPr>
          <a:lstStyle/>
          <a:p>
            <a:pPr algn="r"/>
            <a:r>
              <a:rPr lang="pt-BR" dirty="0" smtClean="0"/>
              <a:t>Previdência Social na Sociedade de Risco: o desafio da solidariedade com sustentabilidade</a:t>
            </a:r>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6" descr="data:image/jpeg;base64,/9j/4AAQSkZJRgABAQAAAQABAAD/2wCEAAkGBhIRERUUExQQFBQWFx4YGBITGBcXGhwiFxkZGhwYHBwYJyceGSUlGRUYHy8sIycpOC4sFh8xNTAqNSYrLisBCQoKBQUFDQUFDSkYEhgpKSkpKSkpKSkpKSkpKSkpKSkpKSkpKSkpKSkpKSkpKSkpKSkpKSkpKSkpKSkpKSkpKf/AABEIAIAAsAMBIgACEQEDEQH/xAAbAAEAAgMBAQAAAAAAAAAAAAAAAwQBBQYCB//EAEAQAAIBAwIDAwoFAQUJAQAAAAECAwAEERIhBTFBBhNRBxQiMjNhcXKBsUJSU4KykiM0NWJzFSR0kaG0weHwCP/EABQBAQAAAAAAAAAAAAAAAAAAAAD/xAAUEQEAAAAAAAAAAAAAAAAAAAAA/9oADAMBAAIRAxEAPwD6Xwe+YzRd4GLzLOdmbC91Ig0svI7MANhpweeomumqJbZASwVQzc2AAJ+J61UF80W0+NP642X94/B8eXvHKg2FKUoFKUoFKUoFKUoKHGrmKKIvM2lFIOc4yc7Dfbc4FV+yoXzcFHV1Z3bKHKDU5bQp2yFzpBwOXIVsbyUrG7DmFJH0BNZtZCyKTzKgn6iglpSlApSlApSlApSorm6SManYKOW/UnkB4k+AoJa0/GLwiSIf2igSJ6qsQ2rO2QOQH/Mn3b2TPLJ6i92v6kg9L9qdPixGPymrU1qj41qrYORqAOD4jPKgloRSlBr/ADJot4caesLbL+w/gPu5e4c6sWl8smQMhl9aNtmXPLI8Dg4I2ONjViq91YrJgnIYeq67MufA/wDg5B6igsUrX+etDtPjT+uBhf3j8Hx5fDlWwBoFKUoFKUoK/EfYyfI38TWbH2SfIv2FeeJexk+Rv4mvVh7JPkX7CgnpSlApSobm7SMZdgo5DPU+AHMn3CgmqK5ukjGXYKOW/UnkAOZJ8BVXv5pfUXulP45BlvonT93L8p5VLb8ORDq3d/1HOW+nRfgABQRGeaT1F7pfzyD0v2p0/dy/Kalt+HIh1bu/6jnLe/HRfgAKtUoFKUoFKUoFKUoBFajiKtaxvLCryKqljaoNRbG+IwN1Y+HL3DnW3pQaXs12i86tVmljktnA/tYplaMoQMt64G2N8+FT23aa1kkEazRmRs6UJwWxz0Zxrx/lzUHa7hVxc2+i3kjik1o2qRNakKwJBU8+Vcz5a49fD1RATdNPGLYL7TWHByhG6nQG3oPoFK8QhtI1Y1YGccs43/617oND2nu7SWCa1lubeNnQoQ0qKy6hscZBHQ1js3fWcMEFtHdW0jIioAsqMzEDfAyScnJraXkUCq0kixAKCzOyjYAbkn4CtJ2H47BxG2FzHCkY7x1UYXOEYhWOwwSuDjpnGTQdBd3scSF5HREUZZnYKABzJJ2FeH4hGIu+zmPTr1AE5BGQQBudq5zym8Pibht5IyIZFtnCuQCw2J2PTet52d/ulv8A6Mf8FoNV2a7RXF/Ezi3lswJGT/eFbWQN1ZVYDmpG5yAcj0sVu7bh6IdW7P8AqOct/wCvgMD3VapQKUpQKUpQKUpQKUpQKUpQKUpQUOO8chsoHnncJGgyT1PgoHUk7AV87Tym8JDveTXUctysbCKIJMVjBGe7Q6PWYhQzHwHICvqMkSsMMAR4EZ+9ReZR/kj/AKRQSpnAzjON8V6qvw/iEc8SSxMHjdQyuMjIPI771FxfiPcRFgpdyQscY5szbKvu35noMk8qChft5zcC3AzFFiSc74LZzFFyw3Iu2+wVARh64r/8/qY7K5gY5aG7dSPD0UH8g1dDwmLi0EYUwcOkcktJKbqYa3bdmx3J0jPIZ2AA6VzXkdEqcQ4zHKFV+/SQxoSygyNMx0kgEjBUbgcuVB1flOu0XhV4rOiloHABIBORgAA8962fZS9jks7fu3R8Qx50MG/AB094rZyW6Mcsqk+JAP3pHbqvqqq58AB9qCSlKr+fxfqR/wBS0FilQefxfqR/1LUkMyuMqysPFSCNtjyoPdKUoFKUoFKUoFKUoIri5WNSzkKo5k//AHjVIdorYoHEqsDkDTlj6B0sNKgtlW2O2x51PxJE0a5CdMR7w4/yAnfxxz+IFcd5OI1t+Fteyhe9uBJdysOustIFGeQAbYDbJJ5k0HVntDbaFkEqMjjUrR5fUPzDRkke+rlrdJKiyRsrowyroQVIPIgjYiuE7FIvDOB+cyZ1mFriQsNyz5cLgchuAAK3Xk9svNrG3tmP9rHCjSLucd5qI5+9WH0oMeTckcIs8DJ83XA5Z9HlnpUdrFxGS/WWeC3W2RCI1SYsys2MyMNIDHSNI8Mn8xqXyaf4TZf6CfaumoI7h2CkqupgNlzpz7s9K4Ds72d4hb8Uu7x4bfu7oKNCTHUujABOUAOwJOPHrXacfvngtppY0MjpGzKijJJA2GPjTgV881tDLIjRu8asyMMEEjcY360C94tobQkcszgamSLR6IOcEl2Vd8HAzk4O1aaDyiWkiwSJ3rQ3EixRzBcKXb8GknXsQQSFIGDk7HHnjvay3ig4gYiTNbriQBWHptH6ADEYc6QPVJxgZxUnZOGO1srG3wGYxLgADPqamkPgATjPiw8aDYt2khF4LP0++MRlHonTpBx63LOa5fiFtwOCVI5bGzQSOY0l82hKM6jJjGkFs9B6O52GTtXVtx62F2LXWvnJj7wR4OdAOM5xgb9M1zVzaJNxyBAq6bO3kmIxye5cAMPEkIx+poPUPBeFd+kEnDLaF5VZ4+8t7fDiPTqxo1aSNa7NjnV/yewqlo6KAqrdXSqqjAAW6lAUAcgAAAPdWsu74PxiSQhithbBVQYy0l2xwqg9SIQBv1rbdhP7vL/xl3/3c1B0dKUoFKUoFKUoFKVDd3axrqbPgFG5JPJQOpNB44lw9LiGSF9WiRSjaSVOGGDgjcVXvOAwy2rWjAiFo+6KqcHTjGM/CtZ2b4Fdx3FxPdXLTCXAhh5LCuWYrhcKx3UasZIQbnNdJQUOIcDhntmtpEzCyd2UBI2xgYI3GMVNZWKxasFmZjlnc5ZjjG/QbDGAABVmlBzPk0/wmy/0E+1dNUVtapEipGqIijCogCqAOQAGwHwqWgr8R9jJ8jfxNZsfZJ8i/YVjiPsZPkb+JrNj7JPkX7Cg8f7Lh7wyd1F3h5yaF1HbG55nbb4Vix4TBAMQxRRDAGI0Vdl5D0RyGTirdKCE2kevvNCd4BpEmkasE506ueM9KJaRq7SBEDuAGcABmC50gnmQNRxnlk1NSgrNwyEyd6YojLgDvdK68DOBq57ajj5j404fw6OBSsYwpd5CMk+lK7O538WYn61Zrm+0nAruS5t57W5aIRZE0HNZlyrBcNlFOzDVjOH5jFB0lKhtLtZF1LnwIOxBHNSOhFTUClKUClKhu7tY11NnwCjcsTyUDqaBd3axrqbPgFG5YnkoHUmq9paMW72XHeYwqjcRg9B4k9T15cqzaWjFu9lx3mMKo3CA9B4k9T1+FXaBSlKBSlKBSlKCvxH2MnyN/E1mx9knyL9hWOI+xk+Rv4ms2Psk+RfsKCelKUClKUClKUFK7tGDd7FjXj0l5BwOh8COh+h2qe0u1kXUufAg7EEc1I6EVNVK7tGDd7FjXj0lOwcDofAjoenwoLtKhtLtZF1LnwKnYgjmpHQipqCGK9jZiqujMvNVYEjG24HLeoLS0Yt3suO8xso3EYP4R4nxPX4Vr7BmW4VY0IR1laYsqgqwde7GRzyGk8dgPrvaBSlKBSlKBSlKBSlKCG8iLRuo5lSB9QRWbWMqig8woB+gqDjJHm8uo4Ght846HrUfZ+QNawEEEd0m4OfwCg2FKUoFKUoFKUoFKUoKV3aMG72LHeY3U7BwOh8COh6fCrL3CggFlDHkpIBPwHWpK57j0Ss+0blxJAeW0oSTUoBG40HLdOe+QaD/2Q=="/>
          <p:cNvSpPr>
            <a:spLocks noChangeAspect="1" noChangeArrowheads="1"/>
          </p:cNvSpPr>
          <p:nvPr/>
        </p:nvSpPr>
        <p:spPr bwMode="auto">
          <a:xfrm>
            <a:off x="49213" y="-590550"/>
            <a:ext cx="1676400" cy="1219200"/>
          </a:xfrm>
          <a:prstGeom prst="rect">
            <a:avLst/>
          </a:prstGeom>
          <a:noFill/>
          <a:ln w="9525">
            <a:noFill/>
            <a:miter lim="800000"/>
            <a:headEnd/>
            <a:tailEnd/>
          </a:ln>
        </p:spPr>
        <p:txBody>
          <a:bodyPr/>
          <a:lstStyle/>
          <a:p>
            <a:endParaRPr lang="pt-BR"/>
          </a:p>
        </p:txBody>
      </p:sp>
      <p:sp>
        <p:nvSpPr>
          <p:cNvPr id="61443" name="AutoShape 8" descr="data:image/jpeg;base64,/9j/4AAQSkZJRgABAQAAAQABAAD/2wCEAAkGBhIRERUUExQQFBQWFx4YGBITGBcXGhwiFxkZGhwYHBwYJyceGSUlGRUYHy8sIycpOC4sFh8xNTAqNSYrLisBCQoKBQUFDQUFDSkYEhgpKSkpKSkpKSkpKSkpKSkpKSkpKSkpKSkpKSkpKSkpKSkpKSkpKSkpKSkpKSkpKSkpKf/AABEIAIAAsAMBIgACEQEDEQH/xAAbAAEAAgMBAQAAAAAAAAAAAAAAAwQBBQYCB//EAEAQAAIBAwIDAwoFAQUJAQAAAAECAwAEERIhBTFBBhNRBxQiMjNhcXKBsUJSU4KykiM0NWJzFSR0kaG0weHwCP/EABQBAQAAAAAAAAAAAAAAAAAAAAD/xAAUEQEAAAAAAAAAAAAAAAAAAAAA/9oADAMBAAIRAxEAPwD6Xwe+YzRd4GLzLOdmbC91Ig0svI7MANhpweeomumqJbZASwVQzc2AAJ+J61UF80W0+NP642X94/B8eXvHKg2FKUoFKUoFKUoFKUoKHGrmKKIvM2lFIOc4yc7Dfbc4FV+yoXzcFHV1Z3bKHKDU5bQp2yFzpBwOXIVsbyUrG7DmFJH0BNZtZCyKTzKgn6iglpSlApSlApSlApSorm6SManYKOW/UnkB4k+AoJa0/GLwiSIf2igSJ6qsQ2rO2QOQH/Mn3b2TPLJ6i92v6kg9L9qdPixGPymrU1qj41qrYORqAOD4jPKgloRSlBr/ADJot4caesLbL+w/gPu5e4c6sWl8smQMhl9aNtmXPLI8Dg4I2ONjViq91YrJgnIYeq67MufA/wDg5B6igsUrX+etDtPjT+uBhf3j8Hx5fDlWwBoFKUoFKUoK/EfYyfI38TWbH2SfIv2FeeJexk+Rv4mvVh7JPkX7CgnpSlApSobm7SMZdgo5DPU+AHMn3CgmqK5ukjGXYKOW/UnkAOZJ8BVXv5pfUXulP45BlvonT93L8p5VLb8ORDq3d/1HOW+nRfgABQRGeaT1F7pfzyD0v2p0/dy/Kalt+HIh1bu/6jnLe/HRfgAKtUoFKUoFKUoFKUoBFajiKtaxvLCryKqljaoNRbG+IwN1Y+HL3DnW3pQaXs12i86tVmljktnA/tYplaMoQMt64G2N8+FT23aa1kkEazRmRs6UJwWxz0Zxrx/lzUHa7hVxc2+i3kjik1o2qRNakKwJBU8+Vcz5a49fD1RATdNPGLYL7TWHByhG6nQG3oPoFK8QhtI1Y1YGccs43/617oND2nu7SWCa1lubeNnQoQ0qKy6hscZBHQ1js3fWcMEFtHdW0jIioAsqMzEDfAyScnJraXkUCq0kixAKCzOyjYAbkn4CtJ2H47BxG2FzHCkY7x1UYXOEYhWOwwSuDjpnGTQdBd3scSF5HREUZZnYKABzJJ2FeH4hGIu+zmPTr1AE5BGQQBudq5zym8Pibht5IyIZFtnCuQCw2J2PTet52d/ulv8A6Mf8FoNV2a7RXF/Ezi3lswJGT/eFbWQN1ZVYDmpG5yAcj0sVu7bh6IdW7P8AqOct/wCvgMD3VapQKUpQKUpQKUpQKUpQKUpQKUpQUOO8chsoHnncJGgyT1PgoHUk7AV87Tym8JDveTXUctysbCKIJMVjBGe7Q6PWYhQzHwHICvqMkSsMMAR4EZ+9ReZR/kj/AKRQSpnAzjON8V6qvw/iEc8SSxMHjdQyuMjIPI771FxfiPcRFgpdyQscY5szbKvu35noMk8qChft5zcC3AzFFiSc74LZzFFyw3Iu2+wVARh64r/8/qY7K5gY5aG7dSPD0UH8g1dDwmLi0EYUwcOkcktJKbqYa3bdmx3J0jPIZ2AA6VzXkdEqcQ4zHKFV+/SQxoSygyNMx0kgEjBUbgcuVB1flOu0XhV4rOiloHABIBORgAA8962fZS9jks7fu3R8Qx50MG/AB094rZyW6Mcsqk+JAP3pHbqvqqq58AB9qCSlKr+fxfqR/wBS0FilQefxfqR/1LUkMyuMqysPFSCNtjyoPdKUoFKUoFKUoFKUoIri5WNSzkKo5k//AHjVIdorYoHEqsDkDTlj6B0sNKgtlW2O2x51PxJE0a5CdMR7w4/yAnfxxz+IFcd5OI1t+Fteyhe9uBJdysOustIFGeQAbYDbJJ5k0HVntDbaFkEqMjjUrR5fUPzDRkke+rlrdJKiyRsrowyroQVIPIgjYiuE7FIvDOB+cyZ1mFriQsNyz5cLgchuAAK3Xk9svNrG3tmP9rHCjSLucd5qI5+9WH0oMeTckcIs8DJ83XA5Z9HlnpUdrFxGS/WWeC3W2RCI1SYsys2MyMNIDHSNI8Mn8xqXyaf4TZf6CfaumoI7h2CkqupgNlzpz7s9K4Ds72d4hb8Uu7x4bfu7oKNCTHUujABOUAOwJOPHrXacfvngtppY0MjpGzKijJJA2GPjTgV881tDLIjRu8asyMMEEjcY360C94tobQkcszgamSLR6IOcEl2Vd8HAzk4O1aaDyiWkiwSJ3rQ3EixRzBcKXb8GknXsQQSFIGDk7HHnjvay3ig4gYiTNbriQBWHptH6ADEYc6QPVJxgZxUnZOGO1srG3wGYxLgADPqamkPgATjPiw8aDYt2khF4LP0++MRlHonTpBx63LOa5fiFtwOCVI5bGzQSOY0l82hKM6jJjGkFs9B6O52GTtXVtx62F2LXWvnJj7wR4OdAOM5xgb9M1zVzaJNxyBAq6bO3kmIxye5cAMPEkIx+poPUPBeFd+kEnDLaF5VZ4+8t7fDiPTqxo1aSNa7NjnV/yewqlo6KAqrdXSqqjAAW6lAUAcgAAAPdWsu74PxiSQhithbBVQYy0l2xwqg9SIQBv1rbdhP7vL/xl3/3c1B0dKUoFKUoFKUoFKVDd3axrqbPgFG5JPJQOpNB44lw9LiGSF9WiRSjaSVOGGDgjcVXvOAwy2rWjAiFo+6KqcHTjGM/CtZ2b4Fdx3FxPdXLTCXAhh5LCuWYrhcKx3UasZIQbnNdJQUOIcDhntmtpEzCyd2UBI2xgYI3GMVNZWKxasFmZjlnc5ZjjG/QbDGAABVmlBzPk0/wmy/0E+1dNUVtapEipGqIijCogCqAOQAGwHwqWgr8R9jJ8jfxNZsfZJ8i/YVjiPsZPkb+JrNj7JPkX7Cg8f7Lh7wyd1F3h5yaF1HbG55nbb4Vix4TBAMQxRRDAGI0Vdl5D0RyGTirdKCE2kevvNCd4BpEmkasE506ueM9KJaRq7SBEDuAGcABmC50gnmQNRxnlk1NSgrNwyEyd6YojLgDvdK68DOBq57ajj5j404fw6OBSsYwpd5CMk+lK7O538WYn61Zrm+0nAruS5t57W5aIRZE0HNZlyrBcNlFOzDVjOH5jFB0lKhtLtZF1LnwIOxBHNSOhFTUClKUClKhu7tY11NnwCjcsTyUDqaBd3axrqbPgFG5YnkoHUmq9paMW72XHeYwqjcRg9B4k9T15cqzaWjFu9lx3mMKo3CA9B4k9T1+FXaBSlKBSlKBSlKCvxH2MnyN/E1mx9knyL9hWOI+xk+Rv4ms2Psk+RfsKCelKUClKUClKUFK7tGDd7FjXj0l5BwOh8COh+h2qe0u1kXUufAg7EEc1I6EVNVK7tGDd7FjXj0lOwcDofAjoenwoLtKhtLtZF1LnwKnYgjmpHQipqCGK9jZiqujMvNVYEjG24HLeoLS0Yt3suO8xso3EYP4R4nxPX4Vr7BmW4VY0IR1laYsqgqwde7GRzyGk8dgPrvaBSlKBSlKBSlKBSlKCG8iLRuo5lSB9QRWbWMqig8woB+gqDjJHm8uo4Ght846HrUfZ+QNawEEEd0m4OfwCg2FKUoFKUoFKUoFKUoKV3aMG72LHeY3U7BwOh8COh6fCrL3CggFlDHkpIBPwHWpK57j0Ss+0blxJAeW0oSTUoBG40HLdOe+QaD/2Q=="/>
          <p:cNvSpPr>
            <a:spLocks noChangeAspect="1" noChangeArrowheads="1"/>
          </p:cNvSpPr>
          <p:nvPr/>
        </p:nvSpPr>
        <p:spPr bwMode="auto">
          <a:xfrm>
            <a:off x="49213" y="-590550"/>
            <a:ext cx="1676400" cy="1219200"/>
          </a:xfrm>
          <a:prstGeom prst="rect">
            <a:avLst/>
          </a:prstGeom>
          <a:noFill/>
          <a:ln w="9525">
            <a:noFill/>
            <a:miter lim="800000"/>
            <a:headEnd/>
            <a:tailEnd/>
          </a:ln>
        </p:spPr>
        <p:txBody>
          <a:bodyPr/>
          <a:lstStyle/>
          <a:p>
            <a:endParaRPr lang="pt-BR"/>
          </a:p>
        </p:txBody>
      </p:sp>
      <p:sp>
        <p:nvSpPr>
          <p:cNvPr id="61444" name="AutoShape 10" descr="data:image/jpeg;base64,/9j/4AAQSkZJRgABAQAAAQABAAD/2wCEAAkGBhIRERUUExQQFBQWFx4YGBITGBcXGhwiFxkZGhwYHBwYJyceGSUlGRUYHy8sIycpOC4sFh8xNTAqNSYrLisBCQoKBQUFDQUFDSkYEhgpKSkpKSkpKSkpKSkpKSkpKSkpKSkpKSkpKSkpKSkpKSkpKSkpKSkpKSkpKSkpKSkpKf/AABEIAIAAsAMBIgACEQEDEQH/xAAbAAEAAgMBAQAAAAAAAAAAAAAAAwQBBQYCB//EAEAQAAIBAwIDAwoFAQUJAQAAAAECAwAEERIhBTFBBhNRBxQiMjNhcXKBsUJSU4KykiM0NWJzFSR0kaG0weHwCP/EABQBAQAAAAAAAAAAAAAAAAAAAAD/xAAUEQEAAAAAAAAAAAAAAAAAAAAA/9oADAMBAAIRAxEAPwD6Xwe+YzRd4GLzLOdmbC91Ig0svI7MANhpweeomumqJbZASwVQzc2AAJ+J61UF80W0+NP642X94/B8eXvHKg2FKUoFKUoFKUoFKUoKHGrmKKIvM2lFIOc4yc7Dfbc4FV+yoXzcFHV1Z3bKHKDU5bQp2yFzpBwOXIVsbyUrG7DmFJH0BNZtZCyKTzKgn6iglpSlApSlApSlApSorm6SManYKOW/UnkB4k+AoJa0/GLwiSIf2igSJ6qsQ2rO2QOQH/Mn3b2TPLJ6i92v6kg9L9qdPixGPymrU1qj41qrYORqAOD4jPKgloRSlBr/ADJot4caesLbL+w/gPu5e4c6sWl8smQMhl9aNtmXPLI8Dg4I2ONjViq91YrJgnIYeq67MufA/wDg5B6igsUrX+etDtPjT+uBhf3j8Hx5fDlWwBoFKUoFKUoK/EfYyfI38TWbH2SfIv2FeeJexk+Rv4mvVh7JPkX7CgnpSlApSobm7SMZdgo5DPU+AHMn3CgmqK5ukjGXYKOW/UnkAOZJ8BVXv5pfUXulP45BlvonT93L8p5VLb8ORDq3d/1HOW+nRfgABQRGeaT1F7pfzyD0v2p0/dy/Kalt+HIh1bu/6jnLe/HRfgAKtUoFKUoFKUoFKUoBFajiKtaxvLCryKqljaoNRbG+IwN1Y+HL3DnW3pQaXs12i86tVmljktnA/tYplaMoQMt64G2N8+FT23aa1kkEazRmRs6UJwWxz0Zxrx/lzUHa7hVxc2+i3kjik1o2qRNakKwJBU8+Vcz5a49fD1RATdNPGLYL7TWHByhG6nQG3oPoFK8QhtI1Y1YGccs43/617oND2nu7SWCa1lubeNnQoQ0qKy6hscZBHQ1js3fWcMEFtHdW0jIioAsqMzEDfAyScnJraXkUCq0kixAKCzOyjYAbkn4CtJ2H47BxG2FzHCkY7x1UYXOEYhWOwwSuDjpnGTQdBd3scSF5HREUZZnYKABzJJ2FeH4hGIu+zmPTr1AE5BGQQBudq5zym8Pibht5IyIZFtnCuQCw2J2PTet52d/ulv8A6Mf8FoNV2a7RXF/Ezi3lswJGT/eFbWQN1ZVYDmpG5yAcj0sVu7bh6IdW7P8AqOct/wCvgMD3VapQKUpQKUpQKUpQKUpQKUpQKUpQUOO8chsoHnncJGgyT1PgoHUk7AV87Tym8JDveTXUctysbCKIJMVjBGe7Q6PWYhQzHwHICvqMkSsMMAR4EZ+9ReZR/kj/AKRQSpnAzjON8V6qvw/iEc8SSxMHjdQyuMjIPI771FxfiPcRFgpdyQscY5szbKvu35noMk8qChft5zcC3AzFFiSc74LZzFFyw3Iu2+wVARh64r/8/qY7K5gY5aG7dSPD0UH8g1dDwmLi0EYUwcOkcktJKbqYa3bdmx3J0jPIZ2AA6VzXkdEqcQ4zHKFV+/SQxoSygyNMx0kgEjBUbgcuVB1flOu0XhV4rOiloHABIBORgAA8962fZS9jks7fu3R8Qx50MG/AB094rZyW6Mcsqk+JAP3pHbqvqqq58AB9qCSlKr+fxfqR/wBS0FilQefxfqR/1LUkMyuMqysPFSCNtjyoPdKUoFKUoFKUoFKUoIri5WNSzkKo5k//AHjVIdorYoHEqsDkDTlj6B0sNKgtlW2O2x51PxJE0a5CdMR7w4/yAnfxxz+IFcd5OI1t+Fteyhe9uBJdysOustIFGeQAbYDbJJ5k0HVntDbaFkEqMjjUrR5fUPzDRkke+rlrdJKiyRsrowyroQVIPIgjYiuE7FIvDOB+cyZ1mFriQsNyz5cLgchuAAK3Xk9svNrG3tmP9rHCjSLucd5qI5+9WH0oMeTckcIs8DJ83XA5Z9HlnpUdrFxGS/WWeC3W2RCI1SYsys2MyMNIDHSNI8Mn8xqXyaf4TZf6CfaumoI7h2CkqupgNlzpz7s9K4Ds72d4hb8Uu7x4bfu7oKNCTHUujABOUAOwJOPHrXacfvngtppY0MjpGzKijJJA2GPjTgV881tDLIjRu8asyMMEEjcY360C94tobQkcszgamSLR6IOcEl2Vd8HAzk4O1aaDyiWkiwSJ3rQ3EixRzBcKXb8GknXsQQSFIGDk7HHnjvay3ig4gYiTNbriQBWHptH6ADEYc6QPVJxgZxUnZOGO1srG3wGYxLgADPqamkPgATjPiw8aDYt2khF4LP0++MRlHonTpBx63LOa5fiFtwOCVI5bGzQSOY0l82hKM6jJjGkFs9B6O52GTtXVtx62F2LXWvnJj7wR4OdAOM5xgb9M1zVzaJNxyBAq6bO3kmIxye5cAMPEkIx+poPUPBeFd+kEnDLaF5VZ4+8t7fDiPTqxo1aSNa7NjnV/yewqlo6KAqrdXSqqjAAW6lAUAcgAAAPdWsu74PxiSQhithbBVQYy0l2xwqg9SIQBv1rbdhP7vL/xl3/3c1B0dKUoFKUoFKUoFKVDd3axrqbPgFG5JPJQOpNB44lw9LiGSF9WiRSjaSVOGGDgjcVXvOAwy2rWjAiFo+6KqcHTjGM/CtZ2b4Fdx3FxPdXLTCXAhh5LCuWYrhcKx3UasZIQbnNdJQUOIcDhntmtpEzCyd2UBI2xgYI3GMVNZWKxasFmZjlnc5ZjjG/QbDGAABVmlBzPk0/wmy/0E+1dNUVtapEipGqIijCogCqAOQAGwHwqWgr8R9jJ8jfxNZsfZJ8i/YVjiPsZPkb+JrNj7JPkX7Cg8f7Lh7wyd1F3h5yaF1HbG55nbb4Vix4TBAMQxRRDAGI0Vdl5D0RyGTirdKCE2kevvNCd4BpEmkasE506ueM9KJaRq7SBEDuAGcABmC50gnmQNRxnlk1NSgrNwyEyd6YojLgDvdK68DOBq57ajj5j404fw6OBSsYwpd5CMk+lK7O538WYn61Zrm+0nAruS5t57W5aIRZE0HNZlyrBcNlFOzDVjOH5jFB0lKhtLtZF1LnwIOxBHNSOhFTUClKUClKhu7tY11NnwCjcsTyUDqaBd3axrqbPgFG5YnkoHUmq9paMW72XHeYwqjcRg9B4k9T15cqzaWjFu9lx3mMKo3CA9B4k9T1+FXaBSlKBSlKBSlKCvxH2MnyN/E1mx9knyL9hWOI+xk+Rv4ms2Psk+RfsKCelKUClKUClKUFK7tGDd7FjXj0l5BwOh8COh+h2qe0u1kXUufAg7EEc1I6EVNVK7tGDd7FjXj0lOwcDofAjoenwoLtKhtLtZF1LnwKnYgjmpHQipqCGK9jZiqujMvNVYEjG24HLeoLS0Yt3suO8xso3EYP4R4nxPX4Vr7BmW4VY0IR1laYsqgqwde7GRzyGk8dgPrvaBSlKBSlKBSlKBSlKCG8iLRuo5lSB9QRWbWMqig8woB+gqDjJHm8uo4Ght846HrUfZ+QNawEEEd0m4OfwCg2FKUoFKUoFKUoFKUoKV3aMG72LHeY3U7BwOh8COh6fCrL3CggFlDHkpIBPwHWpK57j0Ss+0blxJAeW0oSTUoBG40HLdOe+QaD/2Q=="/>
          <p:cNvSpPr>
            <a:spLocks noChangeAspect="1" noChangeArrowheads="1"/>
          </p:cNvSpPr>
          <p:nvPr/>
        </p:nvSpPr>
        <p:spPr bwMode="auto">
          <a:xfrm>
            <a:off x="49213" y="-590550"/>
            <a:ext cx="1676400" cy="1219200"/>
          </a:xfrm>
          <a:prstGeom prst="rect">
            <a:avLst/>
          </a:prstGeom>
          <a:noFill/>
          <a:ln w="9525">
            <a:noFill/>
            <a:miter lim="800000"/>
            <a:headEnd/>
            <a:tailEnd/>
          </a:ln>
        </p:spPr>
        <p:txBody>
          <a:bodyPr/>
          <a:lstStyle/>
          <a:p>
            <a:endParaRPr lang="pt-BR"/>
          </a:p>
        </p:txBody>
      </p:sp>
      <p:sp>
        <p:nvSpPr>
          <p:cNvPr id="61445" name="AutoShape 14" descr="data:image/jpeg;base64,/9j/4AAQSkZJRgABAQAAAQABAAD/2wCEAAkGBhAPEBQUDw8UFBQUFBUVEBQPFA8PEBQPFBUVFRQUFBUXHCYeFxkjGRQUHy8gIycpLCwsFR4xNTAqNSYrLCkBCQoKDgwOGg8PFSkcHBwqLCosKSkpKSkpKSwpKSotKSkpKSwpLCwpKSwsLCkpLCwpKSkpKSksKSkpKSksLCwsLP/AABEIAL8BBwMBIgACEQEDEQH/xAAbAAEBAQEAAwEAAAAAAAAAAAAAAQYFAgMEB//EAEYQAAICAgAEAwQGBwUDDQAAAAECAAMEEQUSITEGE0EiMlFhBxRScYGRFSNCgqGxwRZicpKyM1TwFzRDREVTc4SUoqPD8f/EABUBAQEAAAAAAAAAAAAAAAAAAAAB/8QAGREBAQEBAQEAAAAAAAAAAAAAAAFBMREh/9oADAMBAAIRAxEAPwD9wk3LueMDyjcSCBRLJLAQZIMBG4k3A8pIBgwG4k3LAREQEskQEQZnc+3i/msMerC8vm9hrrMkPyaHvKq63vfYwNFEyjjjp7Nw5fvGZZ+PpuaTDFgrXzSps0PMNYKoW9SoJJAge8mNxJAsSRqBdxPk4hxajGXmyLq6h8bXVAdd9bPWfNneJ8OgVm7KqQW6NXM4HOG1or8uo69oHU3Ix0D038vjOWPE+J9ZGN56+eebVftc3sjbemun9J8/EfEFbtkY2M4bMroZ1qO06svse0Ry9yvr6wOSPpNpNCXLjXMjXil9eUTUzWeUpb2uuz1Crs6IPTY3shPz7+xORTj8Lx6K0Zce9LsznYKDaqElz6t+sZj0+An6CsIGJdxCpLEkCyRuCYFiAYgIiIEiDLACI1ECCWJYEkliBJYiAMy3GeM23ZiYOKxRuQXZly6LVY5OlSvf/SOex9Bs95qJgk4ZxDE4pl3U4q315Yq5LGuWoUtWmtWAgty737oPpGj5PEfmUcTwsfGuyDWQ+Rk012WWu4o2U6u2/aOwV3o66zS1+LLSdLwvO+9korH8bJyOEeFs2vi9mVca3RqVQWE+0CeU2JVWPdX2QAT6depM23nqN7YdO/UDQ+fwjEcPh3ip7cv6tZhXUMaWuVrmoIKK6oeiMfVhO1m3OlbNXWbGCkrWpVWdvsgsQAfvnCvYfpigj9rByACO3S/Gb+RmkgZxOO8Qbtwlh/4mVjDf+Xf/AAZ9XCeIZtlhGRhJTXykhhkJcxfY6cqqOmt9dzsal1CsH9ML82CtCoHfJvqqrU9STzc518N8gH4zleMODAfUcRtPfl5SPkWAaPk0AFlT7NYBCgfAdepM23F/DAycvFva1gMUuyVALyvY4ADMT1GhPTxfwZXlZtGTZa48lHQVLoI4fvzHvrXQgd4iVnfpLUU5PDMrt5WWtbHqB5do67PoBpu/xnc4NjjKzLM3lARUONinpuypX5rLiR3VmGl+Sk/tToeIvDFHEK0ryQSiWpbyjWmKb9ltj3TvqBOpVUEAVQAAAAANAAdAAPhA8pYiFQRLEBPnuzq0dK2dQ9m/LTftNyjbED4D1MudlrTU9jnSojOx/uqCT/ATMfR2Dk45zrgDdlM7bIG68YOy1Ur8FAG9epJMC8U8PU0qbMjimbWm9knJKIoOzrYXoJyUbgzkhuNXNyjmPPxG5Rr4+8Ae3YTtfSbxT6twvJYe8yeUg+L2Hl1+RM8OGYGLw7hlH1tK9VVIHLotjG1upVehLMXYgAdSYg+r+3/Cl6fpHH/C1WPSfSPFmKa67VtDU2NyC5QTSr7AAdv2Nk6BPTfrONxnxQuDWj28NI81glCoaC5sb3UcAar6bPr2ImpyMKu2pq7EUo6lXQjalSNEahH0Ay6mO+jfirtVdi3NzWYVzU8xO2akE+UW+fKOX92bAvCrE8EuVt8rA6Ojog6PwPwnnAsREBETn8WbKCj6otLNze19YaxVCaPUcgJ3vUD743M2f0yf9wX/ANY/p8enrOpwhcoBvrbUs2/Y+rrYgCa7NzsSTuB0ZIgQLJqeNrkKSBsgEgDQJPwG5mh4ozienBcgfN7sNev4OYGmM/H+I0VvRxrNdVNL2NVQhA8t7agKBcx/aAsZiPgeY/CbpuO8TPu8IH7+ZQP9Kmeh7+JMhQcIxQhOytmUvITvm2VWoje+sng+fDxlozOFojcyjByK1b7QRcY8348s2sydjcYZlb6jgBk2EZ8i92UNoMFIq6b0PyntV+OHunD1/ezH/oJUkaiJlxRxs7/X4C9emqcp+n4uIHDuMkdeIYoP93EcgfnbCtRG5lhwTixHXi1YP9zCq1/F4PhviBPXjVo+PJjYi/lsGBqdybmY/sllHvxnM/dXDX/6p4/2Gs/a4vxE/ddUv8q4Gp3LuZc+A1PfiPET/wCcsH8gJ7MPwJj1WJZ5+W5RuZRbl5Nicw6jmUtphv0MDSRJEDj+McV7eH5SV+81FgX7+U9P6T4PoztDcJxSP+716d1ZlP8AEGadhMlwXEfhdz0cjNiX2mzGetWfyLbTt6bQOqpzdVft1IOukQcv6SkOVlcNwx2syPOt+VdQ6fnt9H5T6OP5KvxrDpvIWmqmzIQP0R8nfInfptF5iPxmgu8H4NlvmvjK1my3OxdnBPwJPsjv0HTrPrzuBY2TyfWKK7OT3PNUPy/dv7hERhfEnGaszimBR08it2yBYeq3WIGVRV9oBumx6np0E/SD2nzfoynnWzyU50XlrflXmRPsqdeyPkJ6+LW3LUfqyBrG9lOc8taEj37D35R30Op7RisH4N4MmVl8XNyFqXywq7LqC1bOSVZSD0LD85rB4F4d/ulZ/wAXO38zPfwHgqYGKKkbfKGZ3fu9zbayxvvYkzH4PjjPuxca5VpHm5iU9UbV6PYQfJHNtQKwWLHeyDodI6jreEOH1Y+dxKulAiizGYKnRQGxx/UMZqRm1+Z5XOPM5Ofk2Oby+bl5tfDfTc4HBunFOIDfdMNv/jtXf/tH5Tz4FnXXZ2cGcNTS1VVQ5EBFhrFlo5wNkDmUaMDSRIIhVnwcW4PXlIEt5+UMGHl2W0nY3rZrIJHXtuffEDON4AwCfaqdv8eRlv8AzsnT4RwHHwwwxqhWHO35Sx2wGtksT6ToGQQG5ZJYCIiAk3EQLG5DLATj5XiDVr1UUWX2VhTaKzWipzDahnsYDmI66G/nOs9gUEkgADZJ6AAdyT6CfnPGOL2V2vxLhlT2UhQM3n0tGTTX0WzH/aZ1GxzgcpA9ZBqvC/i2viAt5Kranps8u5L1Csr/AA2CQfzndnwcC4nVl49d9I0lyhxscrdftfPpr8J98qAkMuoAhUAlgRARLqIE1EsQJqNSxACTUsQPk4phtdTZWr8hetkDgcxUspHNr11ucX+xShcBa7mRcE7UKqfrP1fl+1v3e7Hp9ozSxA5mNwUJlXZHPs3V0oV0NKKvM0d+u+f+E9XAfDaYbXstjuci97m59aDP6DXwAA2evSdiICTUupYEiBLAmoiIE1AllgSIiAlkiAiNRAw30u5DrhVoG5a7smqrJYdNY7Elhv0B0Bufd4vzFqwzi4qhrr6zRjU16OlZeQuQPdrRTssenQDuZpcvDruRktRXRhplcBlI+BBno4dwXGxgRj49dW+/loqb+8iQerw5wdcLEpx1OxUirvtsjufxOzOlEShERAREQEREBAiNwERuBApkgyQLESQLEksBuWSICJNSiAgxBgIgSGBYMAyQKDG4iAkECNwLEgMQLIYMsBEkbgJZNy7gIk3ECybkPaIFgQRBgCYEQIFkliBBG4EpgSBLIICWQywG43BkEBLqJYEiSUQEks8T3gX1iDLA8QZTGoIgQzyEhEsCbgRqUQJqJY1AixEQEaliBCJYkgWAIiAiIMBGpJYEgCWICSWICJJYFkkiBYgRqAiQzh8Ur4obT9VtxFq0NC+vIe0Nrrsq4BEDu7jcyrYHGm/67hr/AIMW5v8AVZO/wyq5KlGRatlg990TylJ2daTZ106d/SB9chMCDASyRAsTlcV8TYmIyrkZCVs5ARWJ5m2dDQA33ku8U4aZC47ZCC5zpa+pPMeoUkDQOvQ9YHW1G4kgWJIgNyiTUsBJLJuBZBEGBZDLECRLqIEgSxASASxAkaljUCbjUsQAiIgDOD43ryW4fkDDLC/yz5fIdP3HMEP2uXm189TvTh8VGauXU9Ch6BVYt1ZcVsbGZCjLsaJAVu5HQmBl/CN+PdXXmYVdrNTU9GRiVvtzkMa9s3mOF5gFY8x6kNNCPEWae3CL/lzXYa/dv2zqevwr4cfHyMzIsVazlWIwqRucIqLrbHWi7MWY66dZ3LOKUKvM19YXm5Nl0C+Yf2N7975SpHN4Jx+zIvuptxjS1K1Md2128wuDke729wzpcTvtSstRSLXBGkNi07BPU85BA0Os4vDjri2X1742IfybIH9ZpZBnf0lxQ9uH0j/Fl7/01T7+E2ZbFvrVNNY6eX5Nr2k9+bm5kUD07fGdLUsK/O/pCW3K4hw/ExyA6u2S7ModURPZVyD317Wh8dTwzsBG4xg4tS/q8SuzKvY6LG6w8qF29WLAH5802FXhxFznzC7tY9S0hW5eRK1PMeXpvZPfrPSnhGgZr5ZLtY6ovKzfql5AACF+PQHr2PWSfEruRLqJVIiICIiB6771rUs7BVUbZmIVQB6kntOVxLgaZvJZ9ZyKxydPq11lCMraYEgdz85yMy8ZvFRik7pxKlvuT9mzJsbVIf4qgBfR9SPhNeJBhBw7hL2ir9IXvbvl8v67ltZzfAoG2J3xbhcJqAsu8pHc6a+y20tYRvXM5J7DtM94Or+s8W4lla6I641R19gAWH59VHX5zduoI6gH7wDLiM8PpF4Z6ZiHv7q2t2+5Z9GP4wxrantpNliVlfM5KrgVVuvNplBYAdTy7I+E5reOQasi6jFa2rHtNJKuq2O6kK5VNe6Cw6k7PU6msIhXrxMtLUV6mV0cBkZCGVlPYgz3TD+G7/qfFcvCB1VYFysZfsF/9sij0XmBbQ+c2vmj4j49x2gecT0V5tbNyixC2t8oZS3L23rfae+AiNxARJqenMFhrbySos5T5fmBinN6cwXqR90D3c0sz31bixH/ADjDU+usfIYD7t2jc9/DMbOW3eTl02Jyn2KqDS3N00eY2MdDr6esDtRIJdwEkpmez/EOXXayV8LvtAPs2LZirWw6dRzNsd/UekDuZFyopZjpVBZiewUDZP5Az8hXhCforHNwG8/OrdQVHLRRfd5x5ABsMUQDff2gOgE3h47xFug4OdHe/MysUdPh03IOI8U7DhdAA6rzZa6Gu2uWroe8cHsxVA4vb/ewaD89C+4dfzmkmX87i5bmGFghtAFjkXFuXe+XpVsjfXU8i/Gz2rwB99mW3T/KIGmkmY8njZ3+uwF+GqspyPzcbnl+j+MHvm4i/wCHFsb+dsDS7iZpuD8VP/adQ6/s4advh1slHAOIftcXf09zGxV7d+4MDSxOfwjCtorIuynyG2Tz2rUhA+yAgA0JeF8cxstWONeloVuVjWd6b4GB98SRAsRuIGA8MHl8QcTVu7V0Ou/VOVR0/ObPiueMei21j0rRnP7oJ/pqcDxJwiyrLpz8as2PWrVZNSa8y7FfR9jetujDmA9QSPhOnlcPxeJ0L5gNlTdeXmtrVuuiHUEb0R2bsRJhri/RNw81cMqZx7d7PfYfibWJH8AJpuL8STFpe23fIgBbWt6JA9fvjhXCasWsV0JyoPdXmdgPkOYnQ+U9udg131mu6tXRtcyuAynRBGx69QPylpGCvwX4ZxilsU7o4i7LdSPdW1V52uUfDrvfzI9RP0MGc/C8P41D89VCK2uXmA6hT3Vd+6PkNT68q0ojMqFyASEXlDMfQAsQB+J1CMJn4gv8RqNbVMFvPHoVsLqAfkeb+E09Pgzh6BguHVpgFYFebajsDv02BPX4c4E9JtvvIORkMHu5TtEVRqulCe6qPX1JJnByvGWSjcTI8s14evLdkYKHFXN5R67dy5UdNaHzIjPFfVTwbHxeMUeRTXUGwskaqRE2Uto6nQ69Gmqyc6usoHcKbH5Kwd+1ZyluUfPSsfwmastsPEOHNaArvi5IsA3rzCuO7BfkCrT6szOvbitNNdmqlx7Lr05UO25hXV7XvDqWP7sI0UGURqFJ6sjHWxGRxtWBVhsjanoeo6ie2IGd/wCT/hvrihv8b3P/AKmM+vh3hPCxnFlGLXW4BAdBpgD3G/wnXiBJYiAkliBNRqWBAk+TiPE68dOawnqyooUFnexzpURR1LE+k+szM+MWquUUK7jJ2tuN9XXzLarUJ5LWHZU3sEtoEEiB5jxtUuVXjX0X0WXb8g2ohrs0NkBkZtHp2M0e5lPCHiU5jWU5dArzMQgWgcrIeYf7So9dA/8AG5q4Ql1EQrxYfGZ3wx4ZTFtvtShKBdyKtNR2oWvmHO2unM3N2HYAD4zSRAmoliAiIgCIgmNwEQIgIIiIDUy1/gZHw7cY3v8ArrzfbbpOcubRaRrtrShfuE1MQOZkcEV78e4u3Nji0KOhDi1Ah5v8oMlfAkGY2UHfnepaiux5fKjMd9tk+16nU6kkCxEQEREBESbgWIiAiQmDAoiIgeLnQmF+jTJV8a/MyHXzbb7TkWOQORKmKohJ9xVG+k3c5LeFME2NYcSoux5nYovtN9ojsT84HE8HYbXZeXnspVMgpXihgVLY1QAFpU9ucgkfLU2U8QNCXcBESaPx/wDyB5RIJTARJED/2Q=="/>
          <p:cNvSpPr>
            <a:spLocks noChangeAspect="1" noChangeArrowheads="1"/>
          </p:cNvSpPr>
          <p:nvPr/>
        </p:nvSpPr>
        <p:spPr bwMode="auto">
          <a:xfrm>
            <a:off x="49213" y="-879475"/>
            <a:ext cx="2505075" cy="1819275"/>
          </a:xfrm>
          <a:prstGeom prst="rect">
            <a:avLst/>
          </a:prstGeom>
          <a:noFill/>
          <a:ln w="9525">
            <a:noFill/>
            <a:miter lim="800000"/>
            <a:headEnd/>
            <a:tailEnd/>
          </a:ln>
        </p:spPr>
        <p:txBody>
          <a:bodyPr/>
          <a:lstStyle/>
          <a:p>
            <a:endParaRPr lang="pt-BR"/>
          </a:p>
        </p:txBody>
      </p:sp>
      <p:sp>
        <p:nvSpPr>
          <p:cNvPr id="61446" name="AutoShape 16" descr="data:image/jpeg;base64,/9j/4AAQSkZJRgABAQAAAQABAAD/2wCEAAkGBhAPEBQUDw8UFBQUFBUVEBQPFA8PEBQPFBUVFRQUFBUXHCYeFxkjGRQUHy8gIycpLCwsFR4xNTAqNSYrLCkBCQoKDgwOGg8PFSkcHBwqLCosKSkpKSkpKSwpKSotKSkpKSwpLCwpKSwsLCkpLCwpKSkpKSksKSkpKSksLCwsLP/AABEIAL8BBwMBIgACEQEDEQH/xAAbAAEBAQEAAwEAAAAAAAAAAAAAAQYFAgMEB//EAEYQAAICAgAEAwQGBwUDDQAAAAECAAMEEQUSITEGE0EiMlFhBxRScYGRFSNCgqGxwRZicpKyM1TwFzRDREVTc4SUoqPD8f/EABUBAQEAAAAAAAAAAAAAAAAAAAAB/8QAGREBAQEBAQEAAAAAAAAAAAAAAAFBMREh/9oADAMBAAIRAxEAPwD9wk3LueMDyjcSCBRLJLAQZIMBG4k3A8pIBgwG4k3LAREQEskQEQZnc+3i/msMerC8vm9hrrMkPyaHvKq63vfYwNFEyjjjp7Nw5fvGZZ+PpuaTDFgrXzSps0PMNYKoW9SoJJAge8mNxJAsSRqBdxPk4hxajGXmyLq6h8bXVAdd9bPWfNneJ8OgVm7KqQW6NXM4HOG1or8uo69oHU3Ix0D038vjOWPE+J9ZGN56+eebVftc3sjbemun9J8/EfEFbtkY2M4bMroZ1qO06svse0Ry9yvr6wOSPpNpNCXLjXMjXil9eUTUzWeUpb2uuz1Crs6IPTY3shPz7+xORTj8Lx6K0Zce9LsznYKDaqElz6t+sZj0+An6CsIGJdxCpLEkCyRuCYFiAYgIiIEiDLACI1ECCWJYEkliBJYiAMy3GeM23ZiYOKxRuQXZly6LVY5OlSvf/SOex9Bs95qJgk4ZxDE4pl3U4q315Yq5LGuWoUtWmtWAgty737oPpGj5PEfmUcTwsfGuyDWQ+Rk012WWu4o2U6u2/aOwV3o66zS1+LLSdLwvO+9korH8bJyOEeFs2vi9mVca3RqVQWE+0CeU2JVWPdX2QAT6depM23nqN7YdO/UDQ+fwjEcPh3ip7cv6tZhXUMaWuVrmoIKK6oeiMfVhO1m3OlbNXWbGCkrWpVWdvsgsQAfvnCvYfpigj9rByACO3S/Gb+RmkgZxOO8Qbtwlh/4mVjDf+Xf/AAZ9XCeIZtlhGRhJTXykhhkJcxfY6cqqOmt9dzsal1CsH9ML82CtCoHfJvqqrU9STzc518N8gH4zleMODAfUcRtPfl5SPkWAaPk0AFlT7NYBCgfAdepM23F/DAycvFva1gMUuyVALyvY4ADMT1GhPTxfwZXlZtGTZa48lHQVLoI4fvzHvrXQgd4iVnfpLUU5PDMrt5WWtbHqB5do67PoBpu/xnc4NjjKzLM3lARUONinpuypX5rLiR3VmGl+Sk/tToeIvDFHEK0ryQSiWpbyjWmKb9ltj3TvqBOpVUEAVQAAAAANAAdAAPhA8pYiFQRLEBPnuzq0dK2dQ9m/LTftNyjbED4D1MudlrTU9jnSojOx/uqCT/ATMfR2Dk45zrgDdlM7bIG68YOy1Ur8FAG9epJMC8U8PU0qbMjimbWm9knJKIoOzrYXoJyUbgzkhuNXNyjmPPxG5Rr4+8Ae3YTtfSbxT6twvJYe8yeUg+L2Hl1+RM8OGYGLw7hlH1tK9VVIHLotjG1upVehLMXYgAdSYg+r+3/Cl6fpHH/C1WPSfSPFmKa67VtDU2NyC5QTSr7AAdv2Nk6BPTfrONxnxQuDWj28NI81glCoaC5sb3UcAar6bPr2ImpyMKu2pq7EUo6lXQjalSNEahH0Ay6mO+jfirtVdi3NzWYVzU8xO2akE+UW+fKOX92bAvCrE8EuVt8rA6Ojog6PwPwnnAsREBETn8WbKCj6otLNze19YaxVCaPUcgJ3vUD743M2f0yf9wX/ANY/p8enrOpwhcoBvrbUs2/Y+rrYgCa7NzsSTuB0ZIgQLJqeNrkKSBsgEgDQJPwG5mh4ozienBcgfN7sNev4OYGmM/H+I0VvRxrNdVNL2NVQhA8t7agKBcx/aAsZiPgeY/CbpuO8TPu8IH7+ZQP9Kmeh7+JMhQcIxQhOytmUvITvm2VWoje+sng+fDxlozOFojcyjByK1b7QRcY8348s2sydjcYZlb6jgBk2EZ8i92UNoMFIq6b0PyntV+OHunD1/ezH/oJUkaiJlxRxs7/X4C9emqcp+n4uIHDuMkdeIYoP93EcgfnbCtRG5lhwTixHXi1YP9zCq1/F4PhviBPXjVo+PJjYi/lsGBqdybmY/sllHvxnM/dXDX/6p4/2Gs/a4vxE/ddUv8q4Gp3LuZc+A1PfiPET/wCcsH8gJ7MPwJj1WJZ5+W5RuZRbl5Nicw6jmUtphv0MDSRJEDj+McV7eH5SV+81FgX7+U9P6T4PoztDcJxSP+716d1ZlP8AEGadhMlwXEfhdz0cjNiX2mzGetWfyLbTt6bQOqpzdVft1IOukQcv6SkOVlcNwx2syPOt+VdQ6fnt9H5T6OP5KvxrDpvIWmqmzIQP0R8nfInfptF5iPxmgu8H4NlvmvjK1my3OxdnBPwJPsjv0HTrPrzuBY2TyfWKK7OT3PNUPy/dv7hERhfEnGaszimBR08it2yBYeq3WIGVRV9oBumx6np0E/SD2nzfoynnWzyU50XlrflXmRPsqdeyPkJ6+LW3LUfqyBrG9lOc8taEj37D35R30Op7RisH4N4MmVl8XNyFqXywq7LqC1bOSVZSD0LD85rB4F4d/ulZ/wAXO38zPfwHgqYGKKkbfKGZ3fu9zbayxvvYkzH4PjjPuxca5VpHm5iU9UbV6PYQfJHNtQKwWLHeyDodI6jreEOH1Y+dxKulAiizGYKnRQGxx/UMZqRm1+Z5XOPM5Ofk2Oby+bl5tfDfTc4HBunFOIDfdMNv/jtXf/tH5Tz4FnXXZ2cGcNTS1VVQ5EBFhrFlo5wNkDmUaMDSRIIhVnwcW4PXlIEt5+UMGHl2W0nY3rZrIJHXtuffEDON4AwCfaqdv8eRlv8AzsnT4RwHHwwwxqhWHO35Sx2wGtksT6ToGQQG5ZJYCIiAk3EQLG5DLATj5XiDVr1UUWX2VhTaKzWipzDahnsYDmI66G/nOs9gUEkgADZJ6AAdyT6CfnPGOL2V2vxLhlT2UhQM3n0tGTTX0WzH/aZ1GxzgcpA9ZBqvC/i2viAt5Kranps8u5L1Csr/AA2CQfzndnwcC4nVl49d9I0lyhxscrdftfPpr8J98qAkMuoAhUAlgRARLqIE1EsQJqNSxACTUsQPk4phtdTZWr8hetkDgcxUspHNr11ucX+xShcBa7mRcE7UKqfrP1fl+1v3e7Hp9ozSxA5mNwUJlXZHPs3V0oV0NKKvM0d+u+f+E9XAfDaYbXstjuci97m59aDP6DXwAA2evSdiICTUupYEiBLAmoiIE1AllgSIiAlkiAiNRAw30u5DrhVoG5a7smqrJYdNY7Elhv0B0Bufd4vzFqwzi4qhrr6zRjU16OlZeQuQPdrRTssenQDuZpcvDruRktRXRhplcBlI+BBno4dwXGxgRj49dW+/loqb+8iQerw5wdcLEpx1OxUirvtsjufxOzOlEShERAREQEREBAiNwERuBApkgyQLESQLEksBuWSICJNSiAgxBgIgSGBYMAyQKDG4iAkECNwLEgMQLIYMsBEkbgJZNy7gIk3ECybkPaIFgQRBgCYEQIFkliBBG4EpgSBLIICWQywG43BkEBLqJYEiSUQEks8T3gX1iDLA8QZTGoIgQzyEhEsCbgRqUQJqJY1AixEQEaliBCJYkgWAIiAiIMBGpJYEgCWICSWICJJYFkkiBYgRqAiQzh8Ur4obT9VtxFq0NC+vIe0Nrrsq4BEDu7jcyrYHGm/67hr/AIMW5v8AVZO/wyq5KlGRatlg990TylJ2daTZ106d/SB9chMCDASyRAsTlcV8TYmIyrkZCVs5ARWJ5m2dDQA33ku8U4aZC47ZCC5zpa+pPMeoUkDQOvQ9YHW1G4kgWJIgNyiTUsBJLJuBZBEGBZDLECRLqIEgSxASASxAkaljUCbjUsQAiIgDOD43ryW4fkDDLC/yz5fIdP3HMEP2uXm189TvTh8VGauXU9Ch6BVYt1ZcVsbGZCjLsaJAVu5HQmBl/CN+PdXXmYVdrNTU9GRiVvtzkMa9s3mOF5gFY8x6kNNCPEWae3CL/lzXYa/dv2zqevwr4cfHyMzIsVazlWIwqRucIqLrbHWi7MWY66dZ3LOKUKvM19YXm5Nl0C+Yf2N7975SpHN4Jx+zIvuptxjS1K1Md2128wuDke729wzpcTvtSstRSLXBGkNi07BPU85BA0Os4vDjri2X1742IfybIH9ZpZBnf0lxQ9uH0j/Fl7/01T7+E2ZbFvrVNNY6eX5Nr2k9+bm5kUD07fGdLUsK/O/pCW3K4hw/ExyA6u2S7ModURPZVyD317Wh8dTwzsBG4xg4tS/q8SuzKvY6LG6w8qF29WLAH5802FXhxFznzC7tY9S0hW5eRK1PMeXpvZPfrPSnhGgZr5ZLtY6ovKzfql5AACF+PQHr2PWSfEruRLqJVIiICIiB6771rUs7BVUbZmIVQB6kntOVxLgaZvJZ9ZyKxydPq11lCMraYEgdz85yMy8ZvFRik7pxKlvuT9mzJsbVIf4qgBfR9SPhNeJBhBw7hL2ir9IXvbvl8v67ltZzfAoG2J3xbhcJqAsu8pHc6a+y20tYRvXM5J7DtM94Or+s8W4lla6I641R19gAWH59VHX5zduoI6gH7wDLiM8PpF4Z6ZiHv7q2t2+5Z9GP4wxrantpNliVlfM5KrgVVuvNplBYAdTy7I+E5reOQasi6jFa2rHtNJKuq2O6kK5VNe6Cw6k7PU6msIhXrxMtLUV6mV0cBkZCGVlPYgz3TD+G7/qfFcvCB1VYFysZfsF/9sij0XmBbQ+c2vmj4j49x2gecT0V5tbNyixC2t8oZS3L23rfae+AiNxARJqenMFhrbySos5T5fmBinN6cwXqR90D3c0sz31bixH/ADjDU+usfIYD7t2jc9/DMbOW3eTl02Jyn2KqDS3N00eY2MdDr6esDtRIJdwEkpmez/EOXXayV8LvtAPs2LZirWw6dRzNsd/UekDuZFyopZjpVBZiewUDZP5Az8hXhCforHNwG8/OrdQVHLRRfd5x5ABsMUQDff2gOgE3h47xFug4OdHe/MysUdPh03IOI8U7DhdAA6rzZa6Gu2uWroe8cHsxVA4vb/ewaD89C+4dfzmkmX87i5bmGFghtAFjkXFuXe+XpVsjfXU8i/Gz2rwB99mW3T/KIGmkmY8njZ3+uwF+GqspyPzcbnl+j+MHvm4i/wCHFsb+dsDS7iZpuD8VP/adQ6/s4advh1slHAOIftcXf09zGxV7d+4MDSxOfwjCtorIuynyG2Tz2rUhA+yAgA0JeF8cxstWONeloVuVjWd6b4GB98SRAsRuIGA8MHl8QcTVu7V0Ou/VOVR0/ObPiueMei21j0rRnP7oJ/pqcDxJwiyrLpz8as2PWrVZNSa8y7FfR9jetujDmA9QSPhOnlcPxeJ0L5gNlTdeXmtrVuuiHUEb0R2bsRJhri/RNw81cMqZx7d7PfYfibWJH8AJpuL8STFpe23fIgBbWt6JA9fvjhXCasWsV0JyoPdXmdgPkOYnQ+U9udg131mu6tXRtcyuAynRBGx69QPylpGCvwX4ZxilsU7o4i7LdSPdW1V52uUfDrvfzI9RP0MGc/C8P41D89VCK2uXmA6hT3Vd+6PkNT68q0ojMqFyASEXlDMfQAsQB+J1CMJn4gv8RqNbVMFvPHoVsLqAfkeb+E09Pgzh6BguHVpgFYFebajsDv02BPX4c4E9JtvvIORkMHu5TtEVRqulCe6qPX1JJnByvGWSjcTI8s14evLdkYKHFXN5R67dy5UdNaHzIjPFfVTwbHxeMUeRTXUGwskaqRE2Uto6nQ69Gmqyc6usoHcKbH5Kwd+1ZyluUfPSsfwmastsPEOHNaArvi5IsA3rzCuO7BfkCrT6szOvbitNNdmqlx7Lr05UO25hXV7XvDqWP7sI0UGURqFJ6sjHWxGRxtWBVhsjanoeo6ie2IGd/wCT/hvrihv8b3P/AKmM+vh3hPCxnFlGLXW4BAdBpgD3G/wnXiBJYiAkliBNRqWBAk+TiPE68dOawnqyooUFnexzpURR1LE+k+szM+MWquUUK7jJ2tuN9XXzLarUJ5LWHZU3sEtoEEiB5jxtUuVXjX0X0WXb8g2ohrs0NkBkZtHp2M0e5lPCHiU5jWU5dArzMQgWgcrIeYf7So9dA/8AG5q4Ql1EQrxYfGZ3wx4ZTFtvtShKBdyKtNR2oWvmHO2unM3N2HYAD4zSRAmoliAiIgCIgmNwEQIgIIiIDUy1/gZHw7cY3v8ArrzfbbpOcubRaRrtrShfuE1MQOZkcEV78e4u3Nji0KOhDi1Ah5v8oMlfAkGY2UHfnepaiux5fKjMd9tk+16nU6kkCxEQEREBESbgWIiAiQmDAoiIgeLnQmF+jTJV8a/MyHXzbb7TkWOQORKmKohJ9xVG+k3c5LeFME2NYcSoux5nYovtN9ojsT84HE8HYbXZeXnspVMgpXihgVLY1QAFpU9ucgkfLU2U8QNCXcBESaPx/wDyB5RIJTARJED/2Q=="/>
          <p:cNvSpPr>
            <a:spLocks noChangeAspect="1" noChangeArrowheads="1"/>
          </p:cNvSpPr>
          <p:nvPr/>
        </p:nvSpPr>
        <p:spPr bwMode="auto">
          <a:xfrm>
            <a:off x="49213" y="-879475"/>
            <a:ext cx="2505075" cy="1819275"/>
          </a:xfrm>
          <a:prstGeom prst="rect">
            <a:avLst/>
          </a:prstGeom>
          <a:noFill/>
          <a:ln w="9525">
            <a:noFill/>
            <a:miter lim="800000"/>
            <a:headEnd/>
            <a:tailEnd/>
          </a:ln>
        </p:spPr>
        <p:txBody>
          <a:bodyPr/>
          <a:lstStyle/>
          <a:p>
            <a:endParaRPr lang="pt-BR"/>
          </a:p>
        </p:txBody>
      </p:sp>
      <p:sp>
        <p:nvSpPr>
          <p:cNvPr id="61447" name="AutoShape 20" descr="data:image/jpeg;base64,/9j/4AAQSkZJRgABAQAAAQABAAD/2wCEAAkGBhQREBMUEBMVFRUWFxwXFRQYGRkVFxQUFBkXFBMWHBUXISceFxokGRcXHzQgJScqLCwsFx4xNjAqNSYrLCkBCQoKDgwOGg8PGjUkHiUsNSksKTU1Mi0uKjU1KS8pLzUqLDItLDUwLDAvLDIsLDEqLyk1KSwuLC8vKSw0LS0qLP/AABEIAKMA3QMBIgACEQEDEQH/xAAbAAEAAwADAQAAAAAAAAAAAAAABAUGAgMHAf/EAEoQAAIBAwIDBAMMBwUGBwAAAAECAwAEERIhBRMxBiJBUTJhcQcUFiMzUoGRkpPT4RVCYnKhsdFTgqKjwUNUY3PS8CQ0VaSys8L/xAAbAQEAAgMBAQAAAAAAAAAAAAAAAwYBAgUEB//EADMRAAIBAgMGBQMCBwEAAAAAAAABAgMRBCExBRITQVFhFHGRofAisdEygSM0QnLB4fEG/9oADAMBAAIRAxEAPwD3GlKUApSlAKUpQClKUApSlAKUpQClKg8Q4noYRxpzJWGVTOkBehd3wdCZ8cEnwBoCdUG/43BAQJpo4yeiswDN7F6t9AqJ+g5Jd7qd2/4URMMY9WVPMf2lvoHSpthwiGDPJiSPPUqoUt6yRux9ZoCF8KYz8nFcSetYZAPrkCih41OfQspcebyQp/DWT/Cqyy7eD35Na3MYjkjcIhR2lWT4g3ZO6JoxGOm++1QOLe6hHm1FmOZzZrdZWZGCxxXSGVRnIxIUwwGDsenhQGiN7ekd21gHqa5YH/BA1fOffn/Y2o9XOlb+PJGfqqPwbttDc6RGrseUkkjKrGOLmxc9FMjhdymCNh6Qziqq891aACI28bzl7qO2dVIzGZVLqwK6lckDZQd8MMjFAXvOv/7K1+9l/Cr6t3feNtbfRcyfyNsP51Wn3TLPkpLmTS6M6jltqISdbRhp8+a6jH01K4Z27tp5khQyLI7SRgMhX4633miJ6B1XvY6YPWgJH6WuR6Vkx/cmib/5lK+/CPHyltcp5nl8wD6Yi1VkPul2bgmN2f41YUCjU0krs6KqoDq35bnLADC5qLa+6bA0xJYC1McBSXSwKyTyTxNzSdo0VodOTgBjjO4oDQQdqbZ2C85FY7BJMxOfYkoVj9VWtZ7s92mg4mswRdUaFRh1Yag6CRSUkQDBByMFgQQcjOKknsvGm9sz258ojiP7lsx/UooC4pVTDxCWJgl0FIYhUnQFUZj0V0JJjY9AclSfEEhatqAUpSgFKUoBSlKAUpSgFKUoBSlKAVSXEgtrqSaU4ilSNTJ4RNEZNnP6qEPnUdgQ2TuKu6EUB8VsjI6GjLkEHxqmm4AkQZ4JXtQAWOkryQBuSYpAUUewL412dn7qeRXabQUyOU4RomkXxYxMzaR0wc5O5wu2QOk9irQqQYc5fWXLOZC+jlZ5urX6HdxqxjauPwFstUbe90zHo0YLADkjTCSAcMyrsGOSBtnFXxNVU/au0RirXEWodQGDFfaFzp+mgOuPsdaL6MCgcsRFQWCPGqGJVdM6ZMIdOWBOMeQrrTsRZhGTkDDsjklnZ9cQxEwkLa1ZRsCCMDbpXcva+yJwLy2z5c6PPl01ZqQOPW53FxD94n9aAr/gHZZY+9172xGW0gGRZyAucKOaivgAbipUHZe2SUSpCodZZJg2+RLcDTM/Xqw2Nd/6dt/7eH7xP61Hk7W2a+ld2w9s0Y//AFQHW3Y60IYNFqLMrF2Z2kDRkmMiRmLppLNjSRjU3maDsZZiJ4ve0fLeNYmTGzRozOgx5hmZs9cnOc719PbC0/VmV/8Alhpf/rBzX09pQfk4LmT1iFkH+bpoCZYcHhgLmGNY9enVpGAeWgjjGBsAEVVAHgKmVTfpC7f5O1WP9qaUfWEhD59hZafoWWT/AMzcuR/ZwjkJ9YLSH7f0CgOPH5hOr2sZ1SOAGxuIVJB1uf1TjdR1JxjbJF2K6LKxjhQJEgRfIDGSepPmT4k7mu+gFKUoBSldMl4i9WUfTWspxirydgd1KjfpKP5619W/jP66/XUaxFJ6SXqjNmSKVxWQHoQa5VKmnoYFKUrIFKUoBSuq6uVjRnc6VRSzHyVRlj9QrzgdpL6ZSTeWtm7TEGCcRrJHasQYpIyWOpyhz3xjJI2xuBoXW8uJSz2yLGjfFRyygLse7I6xK5kfxCkqF26kZqyHC7l/lbvSPmwRrGPpaUyNn1gr7Ky8t/xWLnNFPZXMcbAwqxCy3CMR3XdWVI3Vc7gd4+FSF7bXVtzGv7eN4ERXa5tWDpFk4dGR21MVPivUZOKA0A7JW53lVpz/AMZ3mH2HJT+FWsFuqKFRQqjoqgKB7ANhUaPjMLAFXBBAIIyQQRkH6jXdHeo3Rh9dQqvSbspK/mjNmdrxA9QD7d/51Fbg8BOTDFn9xf6VMpUxghfoWD+wi+wn9KkpbqvoqB7AB/KuylAMUpSgFKUoBSlKAVAvuKiPYbt5eA9tSL640Rs3j4e07CswWycnqa4208fLD2p0/wBT59DeMbki54g8nU7eQ2H51GpSqrUqSqPem7slFKUrQAVyDnwJ+uuNKynbQHcl446O3112JxSQfr/Xg1FpUscRVjpN+rMWRYLxuT9n6vzr7+nJPJfqP9arq6L6+SGN5ZWCogyzHwHs8STgAeJIFTxx2JeSmzG6i0n4o0isjqpVgVYYO6tsR18jXi3F7F5VEumS5W1ke0luNCtHyEw0Wo+nmPVpLMuDqPewK3N/xS8MayCD3rAzqnPkZXmiMhCxlrfpHqZoxliSurJU1z4P2N95xXF1JLd202WaR1lWdZMAEu0ITQ3eyMEfSM1ZtmLFUpcSu/JMhqwjUi4nk6xwSYzEuCcKxQBWPqI/hnr4Va9mLGBLtIZFItrwe9p1Vivedg9u2fAiRVH0187Uyxw3KIVULOCRpBETZJAdFbeIEgq0R3R1OCVIxXwue/Hk649LI3iRnVEfaGXH0Vb/AKMTSySu/Z6nB+vDVc27LvqtLnrHZfiXM98xiTWIbh4oyxHN5K4Ca1GCO8HAJAyBV5WX7SX7PNZ8QRzFDcQxwLJGI2PNmcuUkRxnSCoGR073Sp6cbmO3vU7bMxkVFYjqUHeJB8NWOtfNNoYKUKzcFk8+hZI5o09lxRkIDHUv1keyr9HDAEbg7ivOJO1kWdCJK83jAEKsvrZ2xGF/a1HPhmtN2O4+twsiYKvE2l4yQWjYgNjKkgjBByPPwxXu2XXrRfCq3tyvy/0ayXM0dKUqwkYpSlAKUpQClKUBA402IvaQP9az9XfHj3F/e/0qkqn7XlfE26JfklhoKUpXJNxSldb3ChlUnvN6I6kgdTt0HrO1EDspXESjUVyNQAJXIyAehI6gGuVAKUpQCvLu2PbC59+8rlRpbW1xGxmkWSSPWgLx80xZwpJDacZ2Ga9J4hfpBE8sjBUjUsSegx0+s4H01SdiI7mfhaGAG2k1mUvOoZL2SXUZ+ZGO8IiWADZz3R4Cu5segpzdSS008zSXRFfx9DcWou0vIJWaaEiG1QiK4u9SpbiTmSMQAQM5VSQvqFSe0XCIrO1uLniMl011GPibnnsokmZcoIY1OlBryNBU91STnJqYOxyXfMS44atjNsy3lu8bLzEZWVk04YHIz3l6Z3q0i9z6Np1nvZ5714/klnKcuPzIiRQpPrPqq0byRootmR432LbjENnbwLDA9tbxyzSYICvcrqESom25UuT4ZGOprz+a0ktbi4W6EjTQ4SURoWjRNjG2oDo2QQTjr0r0rinZmbg/vy+srsQwjQy2hQyI4XCrEXY5UEuwAXpkY6VQzcMad55LyWbNyVkuFiTUj8tlaK30noq6evU7VPRruk7xNZ4J4mLy06a/PwQbDiYl4bdWk8bI9tOk1u0+I1i98sFbmI/VAXZsYOz52xmry14FbkDl3CkgfqNDj1+hjbrUW14NFzEM7Sd5mldnLSaTgBF1YOCO6M+SGu+NFxlX5QkkAVmCKUQnbdl66QTv4mufiac6zvHL55Huhg507xfJXfzqOLWJjjL+/HUdAqliXY+iqBJMlidsDzqx9ze3exvQkz7XAACli2mQBpAuptyTmXPrTYnNZniHDzFO81svPKMqxFVjMglAydPLCrIjFyjDGrxBytbrszwPmSQ3F9CnPDhoo86hbLnKqD4yZ7xbzwBjFc+q/DuKm9Wvv8z+OGcWlmtVdHpdKUrtnnFKUoBSlKAUpSgK3jo+LX97/Q1RVe8d+TH7w/kaoqp+1/5l+SJoaClKjX10VCqmDI50oD0z1Zz+yo3PnsPGuUld2RsfZp21aI8F+pJ9GNT0YgdSfBfH1AZqPAmciJjg+ncHBZyDjCbYOOmfRXwBr5bxBwUUkxgnmSfrTydHGR4bYJHlpGwNWI9Xh08gB0GPAVI3u5fPnYwdcFuqDCjHifEsT1Ysd2PrNdlYPi0V3w+9D20sYtbqTvJcajFFct4F170SuejdAdjsK0k/FLq2XXf2RiiHpzxSidI/2mQAOqebYOPGvV4GtOHEp/Uvf9119TG8tC4pVfxPjscCxk5dpSBDHGNbzk7gIB6Qwc5zgDxrjNacUkQ8m1ghY+iZp9ZXPiY40wT6tWPbWlDBV66vCOXXQy5JFZ7ojxHh80Ur6TKuIlG7vIpDKAviMgZPQA5NU/Yr3bIlgSDiCSieJdGtU180LsuVG4bGx8DjNQeM9jGt2MvF+LwRSMN9CGWZh1CqpxpUeAC4rv4J2ct0tRxTgklxPPbSnmrMRqnjUDnR6FHdJQ5Hj9OKt2CwccNR3N67bu+i8jz783Jvl7no/ZrtO17qYWk8MIHclmwhlOfCP0gMb5O1RvdD4xHBYTI7NrmRo4UT5R3ZTuB4KvpFugAqNw3theXsEctlw4kSrlZZZ4hEN8ZOjLnBzkYB2xtWe7e8H9522u4lM97eMIWlxpWK3AMk0UKf7OPSunzOvfyr1QpuUkkbzqKMW2Ye87X3l1HFPdvrETCRYAoWMoNixUek+klgTnHhW0RwwBU5BGQfMHcGsWf4eXq8qvuys2bYJ4xMYz7F3T/Ay10sdhVRUXHyZN/5rHyqzqUp/wBy+xb5rrkc97EbOEXW2NOAN/nEb4BrsqLeu4Ro1ZcTsqHKnUFx38Nqx6Cuenia5pa8TKrGH8JZkzs1bEzRZHoq0zD9t+6u3hu7H+7W3sx8Yn7w/nWf7Mw7SyfOfQv7sQ3/AMbN9mtFw/5VP3qqOMqcTGpdGl7/AJK7jJ71WVuWXpkaelKVcDnClKUApSlAKUpQFXx5+4o82z9Q/OqSrPjz99R5DP1n8qrKpe1J72Jl2y9iaOhW9oe0EVlBzZtRGoKqruzu3RQDtnqfoqmuO2MSfGS2t6mU0FwgkCITqPeichTnqeuw8hUvt7aJLw6dXVWOFEeRnTI7rGjDyILVm+P9nba2tJ5II+W8cZKOjOh1juo3dOCckfXW+DoUqkE5Xve32/PczZm44PxCGeCN7ZlaIgBCuwAXbTjqpHkamVkezHEBa26QrY3KqoySpim1u27sWD9Sfqrq7I8HteJJPcy4u70F/wDwkkhWO3wSsMOgbadgNeCMk1mjs2VapJXtFc9X7Mw3YvO09xCLZ0nVZRL8WkGQGmkc4RF8QdWDn9XGfCq/sf7onvHVw/jR5UkPdjmY8yOSPAKq0gG7BSBnG4Izg9eqF+EkLPaNFw+7QHSxBTlSjIeOUEcuRdQKkg9M4I2qv7Q28XF4RxCxeFbi2UtPbojSSPL6LAsmdasE0qdOCNyfKwYHBrCxaTu3+3tmaN3auRey3FILa/vZbJDchSI7UyPy4reF8sQhOptBbIGlQNK9d6suJcbvrk/HXZiQ/wCytl5Q9hmbMh+jH0Vn3m5oju7YEsBpkj/WeP8AXjI/tEO4/OriGYOqshyrDKkeIPSsVK0+WRY8Ls+gv1fU9b8muy/6RbXgkEZLJEuo9XbLuT5l3yc1P7OcU/R1+JelvclY7kdBHJ0hn9QydLe3NVs89xLM0FlGjOkZmmeQkRxRjcZxuWONh/2OXDrlbm3RnVfjEBePIIww3HsI/nWsXOFqj0J6sKGIUsPHJrto/mptriOfhdxJHZw82G9YtAutY1trsqTIpLbCNgNYAzurACsB7ofGrhp4Yr2a1cWsZcvbksWkb4s68+g23oDr/LSXvby3Thz2l60huIwog5Y1SuR37aZT+q6MoyT4pncNXnsxaeQzTpGjthjFEuiMOAA0hUelITuT0BO1d7BU3VmpRWSz7FI2hNUIypz10tz7nCxldgWcaQT3F8Qvm3rPXHhVz2buNNxInz4w4/ejOlv8LL9VVVzciNdTeYA8SWOwA8zXOCfl3dqT0MjRny+MUqP44rrYyCdBq92s/c5+xqzp46nO1k3b2NpNJpUnyBNdFy0AkQwhDyImZ2UHJdu7vnxwrn6amRQs7KqEAnJyRqAAG+wI8SB18ag2NuZJCpYNzZ9AYDGYYT3jgk/qpIf7wqtTmoRcnosz6HiZxdVO+cE5W+d7G04Rbcu3iU9QgLfvN3n/AMRNWfDx8antqOTUiw+VT96qLSk5V4yfOS+5XnmaelKVfjzilKUApSlAKUpQGe4z8sfYKr5JAoLMQABkkkAADqSTsBUbtz2j96zxIkLTyTZ0RqyodMahnbU+2wI2rH8e47eXFtNCvDZE5i6QxmhbAyC2R6wCPpqnV8JUqYiT0Tk87rrbqTLQ7O2/aEScmC1ltyxK3BLyqEcQOpWIODgMxydz0X11U8f468kBjmhhjBZGk1XULKURlkZAo7xLBcdPGpb2UTnv8EXr1DW4/kwrsi4dbr04MP8A25/m9dqlhqFKKiprLP5mYvLoS77szY3MQ95Q2xlBjkMSvyy0eQzROUJMepTgnFV/EuJYlPv6GSy5a8u1itByo9LgBne/VfQGTlcYGM4Jrut8w3MU1vwxo9IkEgRrdDIHUBAdLYwGGd6ux2qn/wDT5vX8dB/LNeaNWthZbkHvx1u2r+txu35GQ7Nwx20coh4hI1tboXuXjZGRppSDDb2ySqSWO+ZMbkgYFaDsn2MkjxJeNmQq2lULRvHzn5sgkkQrrYHYYAA3r4wido3bg+HjOpGD266SDqHosM774PjVt8JJf9xl++g/6qixeJq1FalHdfN3jf1uZUXzMt26sRYcmS1LRLNIY530mcBjl1l0k6mkJLDPiAPIVJ4V2NvDEJLGe0vIZTqV+/Dyy3p90ZGM5JXYgk7DpVtxe+a5geJ7SYBhsyyQ6kdTqjkU69mVgCPZ66quD8PGTJd2Eq3BILy2t1yUnPjI0SuoRj1IGQTnpXrwNROlu19erazJo161O243kazhPYhrazvUabmTXKNrlChdLcpo1VR8xc7Z9dY+/wCxloljw+cWSe9ViSe6m5uieQumBEu4L94h8AjOkKuDWuv+1EhtpI4bSUOYmSMtJEQGKlULNrLHfBJ3NVdxc6+HW9tJw8yyQRosbNLGipKiBBIrq2oYO+wzXSjXpr+pEE027nnD8LFrPNAXSSWNsSyLqPePVSZO8dOw8v41xurtY11OcD+JPkB4mtP2ztr+8miaKGICOIIWcxiR5DjmOxQ97JAwM4G9ReCdlJIluTPbc+WSBo4ZXePEEjhlJWPVjThhv1GPXXWp7Xo06Kimr+xxqmzJ1azm39PuZ6KEswkk6j0F6hAfH1sR4+HhXDiJw1ufH3xHjz61fJ2WugABCNgB8ongMVHvuxl3IYsRKAkiu3xi5IXwHrr0V9oYV0ZRjUTbPPhcLXjiITlGyT9DTXU0kYeSLmjQpGpQpXJwQDq67lennVj2WssSDx5MQX+/JsT7cKftVCuEuDEsYtj8oHc81MEBi4A/vBPoBqbwe6nhV9VqSzuWyJUHdACoNx1AH8aqe0KqlQcabu33Rda2IVSM3bNu2mdl19jUVI4cPjU9v9aoBxuX/dT96n9Kuuy1w8spLxGMIM51h8k5AGwqvYbC1HWhdc1zXXzOa9DWUpSruQClKUApSlAKUpQHnfuo8BNyjPFzBcQKXtzGcNqIAZfWGUYx1rzrhF9JJvE9zIBsSj3WAR1GZExmvdONW3ouPAgH2Z2/79dea9l4NFpEPPWx9ryOxNcCUpU6lSEs87ryd3/j1uTwVyrWK48RdZ/5so/pX3kz/Nuvvpf61p6VHxOxJumXMU/zLr76X+tFhn+ZdffSf9VailOL2G6ZkWs/zbj76X8SvptZ/m3H3034laWlOKxumX95z/MuPv5fxK5+858ehP8Afy/i1paU4rG6Z0cPm8Vl++l/Gr6OGy/Nk++l/GrQ0rHEY3UZs8Il+a/38341cl4XL8x/vpfxq0VKzxZDdRQrwaTyP3s23+dvXwcGk8R/mzfj1f0rHEkZ3UZ/9Dvn5M/ev+NXcOEt8z/Mf8WrqlOJIbqKccMbPoA/S3+stbH3PrUqZiUC7KMgnf0v2jVNWy7LWZSHURu5z/d6L/X6a9OEcpVUaVLKJc0pSu2eYUpSgFKUoBSlKA+MuRg1lrnsWECi12UbBGJ2GSdm8t+hrVUqKrRhVVpG0ZOOhjPgrP5J9r8qfBWfyT7X5Vs6V5vA0u5vxZGM+Cs/kn2vyp8FZ/JPtflWzpTwNLuOLIxnwVn8k+1+VPgrP5J9r8q2dKeBpdxxZGM+Cs/kn2vyp8FZ/JPtflWzpTwNLuOLIxnwVn8k+1+VPgrP5J9r8q2dKeBpdxxZGM+Cs/kn2vyp8FZ/JPtflWzpTwNLuOLIxnwVn8k+1+VPgrP5J9r8q2dKeBpdxxZGM+Cs/kn2vyp8FZ/JPtflWzpTwNLuOLIy/DOyzCQGbGkb4BzqPgDt0rUUpXopUY0laJpKTlqKUpUxqKUpQClKUApSlAKUpQClKUApSlAKUpQClKUApSlAKUpQClKUApSlAKUpQClKUApSlAKUpQClKUB//9k="/>
          <p:cNvSpPr>
            <a:spLocks noChangeAspect="1" noChangeArrowheads="1"/>
          </p:cNvSpPr>
          <p:nvPr/>
        </p:nvSpPr>
        <p:spPr bwMode="auto">
          <a:xfrm>
            <a:off x="49213" y="-749300"/>
            <a:ext cx="2105025" cy="1552575"/>
          </a:xfrm>
          <a:prstGeom prst="rect">
            <a:avLst/>
          </a:prstGeom>
          <a:noFill/>
          <a:ln w="9525">
            <a:noFill/>
            <a:miter lim="800000"/>
            <a:headEnd/>
            <a:tailEnd/>
          </a:ln>
        </p:spPr>
        <p:txBody>
          <a:bodyPr/>
          <a:lstStyle/>
          <a:p>
            <a:endParaRPr lang="pt-BR"/>
          </a:p>
        </p:txBody>
      </p:sp>
      <p:pic>
        <p:nvPicPr>
          <p:cNvPr id="61448" name="Picture 22" descr="http://www.globalframe.com.br/gf_base/empresas/MIGA/imagens/D1F1A8491D4C325B071789306F3D6865C9BD_decisao.gif"/>
          <p:cNvPicPr>
            <a:picLocks noChangeAspect="1" noChangeArrowheads="1"/>
          </p:cNvPicPr>
          <p:nvPr/>
        </p:nvPicPr>
        <p:blipFill>
          <a:blip r:embed="rId3" cstate="print"/>
          <a:srcRect/>
          <a:stretch>
            <a:fillRect/>
          </a:stretch>
        </p:blipFill>
        <p:spPr bwMode="auto">
          <a:xfrm>
            <a:off x="6011863" y="1700213"/>
            <a:ext cx="3128962" cy="2305050"/>
          </a:xfrm>
          <a:prstGeom prst="rect">
            <a:avLst/>
          </a:prstGeom>
          <a:noFill/>
          <a:ln w="9525">
            <a:noFill/>
            <a:miter lim="800000"/>
            <a:headEnd/>
            <a:tailEnd/>
          </a:ln>
        </p:spPr>
      </p:pic>
      <p:pic>
        <p:nvPicPr>
          <p:cNvPr id="61449" name="Picture 24" descr="http://t0.gstatic.com/images?q=tbn:ANd9GcSH00UE2EOTAlVXetsdqssbIiqinRFma503j-aOna7nRKYNX3oLsA"/>
          <p:cNvPicPr>
            <a:picLocks noChangeAspect="1" noChangeArrowheads="1"/>
          </p:cNvPicPr>
          <p:nvPr/>
        </p:nvPicPr>
        <p:blipFill>
          <a:blip r:embed="rId4" cstate="print"/>
          <a:srcRect/>
          <a:stretch>
            <a:fillRect/>
          </a:stretch>
        </p:blipFill>
        <p:spPr bwMode="auto">
          <a:xfrm>
            <a:off x="6056313" y="4678363"/>
            <a:ext cx="2476500" cy="1774825"/>
          </a:xfrm>
          <a:prstGeom prst="rect">
            <a:avLst/>
          </a:prstGeom>
          <a:noFill/>
          <a:ln w="9525">
            <a:noFill/>
            <a:miter lim="800000"/>
            <a:headEnd/>
            <a:tailEnd/>
          </a:ln>
        </p:spPr>
      </p:pic>
      <p:pic>
        <p:nvPicPr>
          <p:cNvPr id="61450" name="Picture 4" descr="http://t1.gstatic.com/images?q=tbn:ANd9GcTP8IFPMn4g_zAw3KuSLxm28tQT03g3dl8Mr3YLdUMrwgG66c5C"/>
          <p:cNvPicPr>
            <a:picLocks noChangeAspect="1" noChangeArrowheads="1"/>
          </p:cNvPicPr>
          <p:nvPr/>
        </p:nvPicPr>
        <p:blipFill>
          <a:blip r:embed="rId5" cstate="print"/>
          <a:srcRect/>
          <a:stretch>
            <a:fillRect/>
          </a:stretch>
        </p:blipFill>
        <p:spPr bwMode="auto">
          <a:xfrm>
            <a:off x="2843213" y="3357563"/>
            <a:ext cx="2209800" cy="2066925"/>
          </a:xfrm>
          <a:prstGeom prst="rect">
            <a:avLst/>
          </a:prstGeom>
          <a:noFill/>
          <a:ln w="9525">
            <a:noFill/>
            <a:miter lim="800000"/>
            <a:headEnd/>
            <a:tailEnd/>
          </a:ln>
        </p:spPr>
      </p:pic>
      <p:pic>
        <p:nvPicPr>
          <p:cNvPr id="61451" name="Picture 26" descr="http://t3.gstatic.com/images?q=tbn:ANd9GcTkkJsSKikRZ49b2qlgwx_YybQj9YRXTkpwsBZgXOnA2yor1Zt9qQ"/>
          <p:cNvPicPr>
            <a:picLocks noChangeAspect="1" noChangeArrowheads="1"/>
          </p:cNvPicPr>
          <p:nvPr/>
        </p:nvPicPr>
        <p:blipFill>
          <a:blip r:embed="rId6" cstate="print"/>
          <a:srcRect/>
          <a:stretch>
            <a:fillRect/>
          </a:stretch>
        </p:blipFill>
        <p:spPr bwMode="auto">
          <a:xfrm>
            <a:off x="250825" y="3068638"/>
            <a:ext cx="2249488" cy="2592387"/>
          </a:xfrm>
          <a:prstGeom prst="rect">
            <a:avLst/>
          </a:prstGeom>
          <a:noFill/>
          <a:ln w="9525">
            <a:noFill/>
            <a:miter lim="800000"/>
            <a:headEnd/>
            <a:tailEnd/>
          </a:ln>
        </p:spPr>
      </p:pic>
      <p:sp>
        <p:nvSpPr>
          <p:cNvPr id="61452" name="CaixaDeTexto 16"/>
          <p:cNvSpPr txBox="1">
            <a:spLocks noChangeArrowheads="1"/>
          </p:cNvSpPr>
          <p:nvPr/>
        </p:nvSpPr>
        <p:spPr bwMode="auto">
          <a:xfrm>
            <a:off x="611188" y="2781300"/>
            <a:ext cx="5256212" cy="307975"/>
          </a:xfrm>
          <a:prstGeom prst="rect">
            <a:avLst/>
          </a:prstGeom>
          <a:noFill/>
          <a:ln w="9525">
            <a:noFill/>
            <a:miter lim="800000"/>
            <a:headEnd/>
            <a:tailEnd/>
          </a:ln>
        </p:spPr>
        <p:txBody>
          <a:bodyPr>
            <a:spAutoFit/>
          </a:bodyPr>
          <a:lstStyle/>
          <a:p>
            <a:r>
              <a:rPr lang="pt-BR">
                <a:solidFill>
                  <a:schemeClr val="tx1"/>
                </a:solidFill>
              </a:rPr>
              <a:t>UM ATUÁRIO               EXPLICANDO EQUILÍBRIO ATUARIAL         </a:t>
            </a:r>
          </a:p>
        </p:txBody>
      </p:sp>
      <p:sp>
        <p:nvSpPr>
          <p:cNvPr id="61453" name="CaixaDeTexto 17"/>
          <p:cNvSpPr txBox="1">
            <a:spLocks noChangeArrowheads="1"/>
          </p:cNvSpPr>
          <p:nvPr/>
        </p:nvSpPr>
        <p:spPr bwMode="auto">
          <a:xfrm>
            <a:off x="6084888" y="4418013"/>
            <a:ext cx="2079625" cy="306387"/>
          </a:xfrm>
          <a:prstGeom prst="rect">
            <a:avLst/>
          </a:prstGeom>
          <a:noFill/>
          <a:ln w="9525">
            <a:noFill/>
            <a:miter lim="800000"/>
            <a:headEnd/>
            <a:tailEnd/>
          </a:ln>
        </p:spPr>
        <p:txBody>
          <a:bodyPr>
            <a:spAutoFit/>
          </a:bodyPr>
          <a:lstStyle/>
          <a:p>
            <a:r>
              <a:rPr lang="pt-BR">
                <a:solidFill>
                  <a:schemeClr val="tx1"/>
                </a:solidFill>
              </a:rPr>
              <a:t>PARA UM ADVOGADO    </a:t>
            </a:r>
          </a:p>
        </p:txBody>
      </p:sp>
      <p:sp>
        <p:nvSpPr>
          <p:cNvPr id="61454" name="CaixaDeTexto 18"/>
          <p:cNvSpPr txBox="1">
            <a:spLocks noChangeArrowheads="1"/>
          </p:cNvSpPr>
          <p:nvPr/>
        </p:nvSpPr>
        <p:spPr bwMode="auto">
          <a:xfrm>
            <a:off x="6084888" y="1412875"/>
            <a:ext cx="2079625" cy="307975"/>
          </a:xfrm>
          <a:prstGeom prst="rect">
            <a:avLst/>
          </a:prstGeom>
          <a:noFill/>
          <a:ln w="9525">
            <a:noFill/>
            <a:miter lim="800000"/>
            <a:headEnd/>
            <a:tailEnd/>
          </a:ln>
        </p:spPr>
        <p:txBody>
          <a:bodyPr>
            <a:spAutoFit/>
          </a:bodyPr>
          <a:lstStyle/>
          <a:p>
            <a:r>
              <a:rPr lang="pt-BR">
                <a:solidFill>
                  <a:schemeClr val="tx1"/>
                </a:solidFill>
              </a:rPr>
              <a:t>PARA UM JUIZ</a:t>
            </a:r>
          </a:p>
        </p:txBody>
      </p:sp>
      <p:sp>
        <p:nvSpPr>
          <p:cNvPr id="61455" name="Text Box 5"/>
          <p:cNvSpPr txBox="1">
            <a:spLocks noChangeArrowheads="1"/>
          </p:cNvSpPr>
          <p:nvPr/>
        </p:nvSpPr>
        <p:spPr bwMode="auto">
          <a:xfrm>
            <a:off x="4422775" y="304800"/>
            <a:ext cx="4568825" cy="307975"/>
          </a:xfrm>
          <a:prstGeom prst="rect">
            <a:avLst/>
          </a:prstGeom>
          <a:noFill/>
          <a:ln w="9525">
            <a:noFill/>
            <a:miter lim="800000"/>
            <a:headEnd/>
            <a:tailEnd/>
          </a:ln>
        </p:spPr>
        <p:txBody>
          <a:bodyPr wrap="none">
            <a:spAutoFit/>
          </a:bodyPr>
          <a:lstStyle/>
          <a:p>
            <a:pPr algn="r"/>
            <a:r>
              <a:rPr lang="pt-BR"/>
              <a:t>EQUILÍBRIO FINANCEIRO E ATUARIAL: o que é isto?</a:t>
            </a:r>
          </a:p>
        </p:txBody>
      </p:sp>
    </p:spTree>
    <p:extLst>
      <p:ext uri="{BB962C8B-B14F-4D97-AF65-F5344CB8AC3E}">
        <p14:creationId xmlns="" xmlns:p14="http://schemas.microsoft.com/office/powerpoint/2010/main" val="20541495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cstate="print"/>
          <a:srcRect/>
          <a:stretch>
            <a:fillRect/>
          </a:stretch>
        </p:blipFill>
        <p:spPr bwMode="auto">
          <a:xfrm>
            <a:off x="468313" y="1196975"/>
            <a:ext cx="8477250" cy="5133975"/>
          </a:xfrm>
          <a:prstGeom prst="rect">
            <a:avLst/>
          </a:prstGeom>
          <a:noFill/>
          <a:ln w="9525">
            <a:noFill/>
            <a:miter lim="800000"/>
            <a:headEnd/>
            <a:tailEnd/>
          </a:ln>
        </p:spPr>
      </p:pic>
      <p:sp>
        <p:nvSpPr>
          <p:cNvPr id="3" name="Retângulo 2"/>
          <p:cNvSpPr/>
          <p:nvPr/>
        </p:nvSpPr>
        <p:spPr>
          <a:xfrm>
            <a:off x="1476375" y="1773238"/>
            <a:ext cx="7127875" cy="3527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2468" name="CaixaDeTexto 5"/>
          <p:cNvSpPr txBox="1">
            <a:spLocks noChangeArrowheads="1"/>
          </p:cNvSpPr>
          <p:nvPr/>
        </p:nvSpPr>
        <p:spPr bwMode="auto">
          <a:xfrm>
            <a:off x="1619250" y="3500438"/>
            <a:ext cx="5868988" cy="307975"/>
          </a:xfrm>
          <a:prstGeom prst="rect">
            <a:avLst/>
          </a:prstGeom>
          <a:noFill/>
          <a:ln w="9525">
            <a:noFill/>
            <a:miter lim="800000"/>
            <a:headEnd/>
            <a:tailEnd/>
          </a:ln>
        </p:spPr>
        <p:txBody>
          <a:bodyPr wrap="none">
            <a:spAutoFit/>
          </a:bodyPr>
          <a:lstStyle/>
          <a:p>
            <a:r>
              <a:rPr lang="pt-BR">
                <a:solidFill>
                  <a:schemeClr val="tx1"/>
                </a:solidFill>
              </a:rPr>
              <a:t>Em 2012: Receitas &gt; despesas (análise financeira num corte de tempo)</a:t>
            </a:r>
          </a:p>
        </p:txBody>
      </p:sp>
      <p:sp>
        <p:nvSpPr>
          <p:cNvPr id="62469" name="Text Box 5"/>
          <p:cNvSpPr txBox="1">
            <a:spLocks noChangeArrowheads="1"/>
          </p:cNvSpPr>
          <p:nvPr/>
        </p:nvSpPr>
        <p:spPr bwMode="auto">
          <a:xfrm>
            <a:off x="4422775" y="304800"/>
            <a:ext cx="4568825" cy="307975"/>
          </a:xfrm>
          <a:prstGeom prst="rect">
            <a:avLst/>
          </a:prstGeom>
          <a:noFill/>
          <a:ln w="9525">
            <a:noFill/>
            <a:miter lim="800000"/>
            <a:headEnd/>
            <a:tailEnd/>
          </a:ln>
        </p:spPr>
        <p:txBody>
          <a:bodyPr wrap="none">
            <a:spAutoFit/>
          </a:bodyPr>
          <a:lstStyle/>
          <a:p>
            <a:pPr algn="r"/>
            <a:r>
              <a:rPr lang="pt-BR"/>
              <a:t>EQUILÍBRIO FINANCEIRO E ATUARIAL: o que é isto?</a:t>
            </a:r>
          </a:p>
        </p:txBody>
      </p:sp>
    </p:spTree>
    <p:extLst>
      <p:ext uri="{BB962C8B-B14F-4D97-AF65-F5344CB8AC3E}">
        <p14:creationId xmlns="" xmlns:p14="http://schemas.microsoft.com/office/powerpoint/2010/main" val="3526222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3" cstate="print"/>
          <a:srcRect/>
          <a:stretch>
            <a:fillRect/>
          </a:stretch>
        </p:blipFill>
        <p:spPr bwMode="auto">
          <a:xfrm>
            <a:off x="468313" y="1196975"/>
            <a:ext cx="8477250" cy="5133975"/>
          </a:xfrm>
          <a:prstGeom prst="rect">
            <a:avLst/>
          </a:prstGeom>
          <a:noFill/>
          <a:ln w="9525">
            <a:noFill/>
            <a:miter lim="800000"/>
            <a:headEnd/>
            <a:tailEnd/>
          </a:ln>
        </p:spPr>
      </p:pic>
      <p:sp>
        <p:nvSpPr>
          <p:cNvPr id="63491" name="CaixaDeTexto 5"/>
          <p:cNvSpPr txBox="1">
            <a:spLocks noChangeArrowheads="1"/>
          </p:cNvSpPr>
          <p:nvPr/>
        </p:nvSpPr>
        <p:spPr bwMode="auto">
          <a:xfrm>
            <a:off x="2339975" y="1557338"/>
            <a:ext cx="4679950" cy="522287"/>
          </a:xfrm>
          <a:prstGeom prst="rect">
            <a:avLst/>
          </a:prstGeom>
          <a:noFill/>
          <a:ln w="9525">
            <a:noFill/>
            <a:miter lim="800000"/>
            <a:headEnd/>
            <a:tailEnd/>
          </a:ln>
        </p:spPr>
        <p:txBody>
          <a:bodyPr>
            <a:spAutoFit/>
          </a:bodyPr>
          <a:lstStyle/>
          <a:p>
            <a:r>
              <a:rPr lang="pt-BR">
                <a:solidFill>
                  <a:schemeClr val="tx1"/>
                </a:solidFill>
              </a:rPr>
              <a:t>Somatória de Receitas &lt; Somatória de despesas (análise atuarial, considera todo o fluxo, atual e futuro)</a:t>
            </a:r>
          </a:p>
        </p:txBody>
      </p:sp>
      <p:sp>
        <p:nvSpPr>
          <p:cNvPr id="63492" name="CaixaDeTexto 4"/>
          <p:cNvSpPr txBox="1">
            <a:spLocks noChangeArrowheads="1"/>
          </p:cNvSpPr>
          <p:nvPr/>
        </p:nvSpPr>
        <p:spPr bwMode="auto">
          <a:xfrm>
            <a:off x="468313" y="6334125"/>
            <a:ext cx="8523287" cy="523875"/>
          </a:xfrm>
          <a:prstGeom prst="rect">
            <a:avLst/>
          </a:prstGeom>
          <a:noFill/>
          <a:ln w="9525">
            <a:noFill/>
            <a:miter lim="800000"/>
            <a:headEnd/>
            <a:tailEnd/>
          </a:ln>
        </p:spPr>
        <p:txBody>
          <a:bodyPr>
            <a:spAutoFit/>
          </a:bodyPr>
          <a:lstStyle/>
          <a:p>
            <a:r>
              <a:rPr lang="pt-BR">
                <a:solidFill>
                  <a:schemeClr val="tx1"/>
                </a:solidFill>
              </a:rPr>
              <a:t>Mesmo um sistema financeiramente superavitário no momento pode estar atuarialmente desequilibrado (e vice versa)... .</a:t>
            </a:r>
          </a:p>
        </p:txBody>
      </p:sp>
      <p:sp>
        <p:nvSpPr>
          <p:cNvPr id="63493" name="Text Box 5"/>
          <p:cNvSpPr txBox="1">
            <a:spLocks noChangeArrowheads="1"/>
          </p:cNvSpPr>
          <p:nvPr/>
        </p:nvSpPr>
        <p:spPr bwMode="auto">
          <a:xfrm>
            <a:off x="4422775" y="304800"/>
            <a:ext cx="4568825" cy="307975"/>
          </a:xfrm>
          <a:prstGeom prst="rect">
            <a:avLst/>
          </a:prstGeom>
          <a:noFill/>
          <a:ln w="9525">
            <a:noFill/>
            <a:miter lim="800000"/>
            <a:headEnd/>
            <a:tailEnd/>
          </a:ln>
        </p:spPr>
        <p:txBody>
          <a:bodyPr wrap="none">
            <a:spAutoFit/>
          </a:bodyPr>
          <a:lstStyle/>
          <a:p>
            <a:pPr algn="r"/>
            <a:r>
              <a:rPr lang="pt-BR"/>
              <a:t>EQUILÍBRIO FINANCEIRO E ATUARIAL: o que é isto?</a:t>
            </a:r>
          </a:p>
        </p:txBody>
      </p:sp>
    </p:spTree>
    <p:extLst>
      <p:ext uri="{BB962C8B-B14F-4D97-AF65-F5344CB8AC3E}">
        <p14:creationId xmlns="" xmlns:p14="http://schemas.microsoft.com/office/powerpoint/2010/main" val="2484987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Text Box 5"/>
          <p:cNvSpPr txBox="1">
            <a:spLocks noChangeArrowheads="1"/>
          </p:cNvSpPr>
          <p:nvPr/>
        </p:nvSpPr>
        <p:spPr bwMode="auto">
          <a:xfrm>
            <a:off x="4422775" y="304800"/>
            <a:ext cx="4568825" cy="307975"/>
          </a:xfrm>
          <a:prstGeom prst="rect">
            <a:avLst/>
          </a:prstGeom>
          <a:noFill/>
          <a:ln w="9525">
            <a:noFill/>
            <a:miter lim="800000"/>
            <a:headEnd/>
            <a:tailEnd/>
          </a:ln>
        </p:spPr>
        <p:txBody>
          <a:bodyPr wrap="none">
            <a:spAutoFit/>
          </a:bodyPr>
          <a:lstStyle/>
          <a:p>
            <a:pPr algn="r"/>
            <a:r>
              <a:rPr lang="pt-BR"/>
              <a:t>EQUILÍBRIO FINANCEIRO E ATUARIAL: o que é isto?</a:t>
            </a:r>
          </a:p>
        </p:txBody>
      </p:sp>
      <p:sp>
        <p:nvSpPr>
          <p:cNvPr id="6" name="Retângulo 5"/>
          <p:cNvSpPr/>
          <p:nvPr/>
        </p:nvSpPr>
        <p:spPr>
          <a:xfrm>
            <a:off x="1115616" y="1772816"/>
            <a:ext cx="7272808" cy="3139321"/>
          </a:xfrm>
          <a:prstGeom prst="rect">
            <a:avLst/>
          </a:prstGeom>
        </p:spPr>
        <p:txBody>
          <a:bodyPr wrap="square">
            <a:spAutoFit/>
          </a:bodyPr>
          <a:lstStyle/>
          <a:p>
            <a:r>
              <a:rPr lang="pt-BR" sz="1800" i="1" dirty="0" smtClean="0">
                <a:solidFill>
                  <a:schemeClr val="tx1"/>
                </a:solidFill>
              </a:rPr>
              <a:t>“o </a:t>
            </a:r>
            <a:r>
              <a:rPr lang="pt-BR" sz="1800" i="1" dirty="0" smtClean="0">
                <a:solidFill>
                  <a:schemeClr val="tx1"/>
                </a:solidFill>
              </a:rPr>
              <a:t>equilíbrio </a:t>
            </a:r>
            <a:r>
              <a:rPr lang="pt-BR" sz="1800" i="1" dirty="0" smtClean="0">
                <a:solidFill>
                  <a:schemeClr val="tx1"/>
                </a:solidFill>
              </a:rPr>
              <a:t>financeiro </a:t>
            </a:r>
            <a:r>
              <a:rPr lang="pt-BR" sz="1800" i="1" dirty="0" smtClean="0">
                <a:solidFill>
                  <a:schemeClr val="tx1"/>
                </a:solidFill>
              </a:rPr>
              <a:t>e atuarial de um plano </a:t>
            </a:r>
            <a:r>
              <a:rPr lang="pt-BR" sz="1800" i="1" dirty="0" smtClean="0">
                <a:solidFill>
                  <a:schemeClr val="tx1"/>
                </a:solidFill>
              </a:rPr>
              <a:t>Previdenciário </a:t>
            </a:r>
            <a:r>
              <a:rPr lang="pt-BR" sz="1800" i="1" dirty="0" smtClean="0">
                <a:solidFill>
                  <a:schemeClr val="tx1"/>
                </a:solidFill>
              </a:rPr>
              <a:t>é </a:t>
            </a:r>
            <a:r>
              <a:rPr lang="pt-BR" sz="1800" i="1" dirty="0" smtClean="0">
                <a:solidFill>
                  <a:schemeClr val="tx1"/>
                </a:solidFill>
              </a:rPr>
              <a:t>definido por sua </a:t>
            </a:r>
            <a:r>
              <a:rPr lang="pt-BR" sz="1800" i="1" dirty="0" smtClean="0">
                <a:solidFill>
                  <a:schemeClr val="tx1"/>
                </a:solidFill>
              </a:rPr>
              <a:t>capacidade de honrar todos os compromissos previdenciários já concedidos e </a:t>
            </a:r>
            <a:r>
              <a:rPr lang="pt-BR" sz="1800" i="1" dirty="0" smtClean="0">
                <a:solidFill>
                  <a:schemeClr val="tx1"/>
                </a:solidFill>
              </a:rPr>
              <a:t>a conceder</a:t>
            </a:r>
            <a:r>
              <a:rPr lang="pt-BR" sz="1800" i="1" dirty="0" smtClean="0">
                <a:solidFill>
                  <a:schemeClr val="tx1"/>
                </a:solidFill>
              </a:rPr>
              <a:t>, utilizando as </a:t>
            </a:r>
            <a:r>
              <a:rPr lang="pt-BR" sz="1800" b="1" i="1" u="sng" dirty="0" smtClean="0">
                <a:solidFill>
                  <a:schemeClr val="tx1"/>
                </a:solidFill>
              </a:rPr>
              <a:t>melhores técnicas disponíveis de projeção do futuro como </a:t>
            </a:r>
            <a:r>
              <a:rPr lang="pt-BR" sz="1800" b="1" i="1" u="sng" dirty="0" smtClean="0">
                <a:solidFill>
                  <a:schemeClr val="tx1"/>
                </a:solidFill>
              </a:rPr>
              <a:t>base para </a:t>
            </a:r>
            <a:r>
              <a:rPr lang="pt-BR" sz="1800" b="1" i="1" u="sng" dirty="0" smtClean="0">
                <a:solidFill>
                  <a:schemeClr val="tx1"/>
                </a:solidFill>
              </a:rPr>
              <a:t>ajustar, no presente, os parâmetros que assegurem a sustentabilidade e a </a:t>
            </a:r>
            <a:r>
              <a:rPr lang="pt-BR" sz="1800" b="1" i="1" u="sng" dirty="0" smtClean="0">
                <a:solidFill>
                  <a:schemeClr val="tx1"/>
                </a:solidFill>
              </a:rPr>
              <a:t>relativa estabilidade </a:t>
            </a:r>
            <a:r>
              <a:rPr lang="pt-BR" sz="1800" b="1" i="1" u="sng" dirty="0" smtClean="0">
                <a:solidFill>
                  <a:schemeClr val="tx1"/>
                </a:solidFill>
              </a:rPr>
              <a:t>dos direitos e obrigações </a:t>
            </a:r>
            <a:r>
              <a:rPr lang="pt-BR" sz="1800" b="1" i="1" u="sng" dirty="0" smtClean="0">
                <a:solidFill>
                  <a:schemeClr val="tx1"/>
                </a:solidFill>
              </a:rPr>
              <a:t>intergeracionais</a:t>
            </a:r>
            <a:r>
              <a:rPr lang="pt-BR" sz="1800" i="1" dirty="0" smtClean="0">
                <a:solidFill>
                  <a:schemeClr val="tx1"/>
                </a:solidFill>
              </a:rPr>
              <a:t>”</a:t>
            </a:r>
          </a:p>
          <a:p>
            <a:endParaRPr lang="pt-BR" sz="1800" i="1" dirty="0" smtClean="0">
              <a:solidFill>
                <a:schemeClr val="tx1"/>
              </a:solidFill>
            </a:endParaRPr>
          </a:p>
          <a:p>
            <a:r>
              <a:rPr lang="pt-BR" sz="1800" i="1" dirty="0" smtClean="0">
                <a:solidFill>
                  <a:schemeClr val="tx1"/>
                </a:solidFill>
              </a:rPr>
              <a:t>Silveira, Silvio, p. 103</a:t>
            </a:r>
          </a:p>
          <a:p>
            <a:endParaRPr lang="pt-BR" sz="1800" dirty="0" smtClean="0">
              <a:solidFill>
                <a:schemeClr val="tx1"/>
              </a:solidFill>
            </a:endParaRPr>
          </a:p>
          <a:p>
            <a:endParaRPr lang="pt-BR" sz="1800" dirty="0">
              <a:solidFill>
                <a:schemeClr val="tx1"/>
              </a:solidFill>
            </a:endParaRPr>
          </a:p>
        </p:txBody>
      </p:sp>
    </p:spTree>
    <p:extLst>
      <p:ext uri="{BB962C8B-B14F-4D97-AF65-F5344CB8AC3E}">
        <p14:creationId xmlns="" xmlns:p14="http://schemas.microsoft.com/office/powerpoint/2010/main" val="2484987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552" y="980728"/>
            <a:ext cx="7776864" cy="5078313"/>
          </a:xfrm>
          <a:prstGeom prst="rect">
            <a:avLst/>
          </a:prstGeom>
        </p:spPr>
        <p:txBody>
          <a:bodyPr wrap="square">
            <a:spAutoFit/>
          </a:bodyPr>
          <a:lstStyle/>
          <a:p>
            <a:r>
              <a:rPr lang="pt-BR" sz="1800" i="1" dirty="0" smtClean="0">
                <a:solidFill>
                  <a:schemeClr val="tx1"/>
                </a:solidFill>
              </a:rPr>
              <a:t>“Políticos dizem que não estão no comando, que eles no máximo regulam a estrutura para o mercado. Especialistas científicos dizem que meramente criam oportunidades tecnológicas: eles não decidem como elas serão implementadas. Gente de negócios diz que está simplesmente respondendo a uma demanda dos consumidores. </a:t>
            </a:r>
            <a:r>
              <a:rPr lang="pt-BR" sz="1800" b="1" i="1" u="sng" dirty="0" smtClean="0">
                <a:solidFill>
                  <a:schemeClr val="tx1"/>
                </a:solidFill>
              </a:rPr>
              <a:t>A sociedade tornou-se um laboratório sem nenhum responsável pelos resultados do experimento.“</a:t>
            </a:r>
            <a:r>
              <a:rPr lang="pt-BR" sz="1800" i="1" dirty="0" smtClean="0">
                <a:solidFill>
                  <a:schemeClr val="tx1"/>
                </a:solidFill>
              </a:rPr>
              <a:t> (BECK, 2006, p. 8.)</a:t>
            </a:r>
          </a:p>
          <a:p>
            <a:endParaRPr lang="pt-BR" sz="1800" i="1" dirty="0" smtClean="0">
              <a:solidFill>
                <a:schemeClr val="tx1"/>
              </a:solidFill>
            </a:endParaRPr>
          </a:p>
          <a:p>
            <a:r>
              <a:rPr lang="pt-BR" sz="1800" dirty="0" smtClean="0">
                <a:solidFill>
                  <a:schemeClr val="tx1"/>
                </a:solidFill>
              </a:rPr>
              <a:t>“</a:t>
            </a:r>
            <a:r>
              <a:rPr lang="pt-BR" sz="1800" i="1" dirty="0" smtClean="0">
                <a:solidFill>
                  <a:schemeClr val="tx1"/>
                </a:solidFill>
              </a:rPr>
              <a:t>a velha sociedade industrial, baseada na </a:t>
            </a:r>
            <a:r>
              <a:rPr lang="pt-BR" sz="1800" i="1" u="sng" dirty="0" smtClean="0">
                <a:solidFill>
                  <a:schemeClr val="tx1"/>
                </a:solidFill>
              </a:rPr>
              <a:t>distribuição de bens</a:t>
            </a:r>
            <a:r>
              <a:rPr lang="pt-BR" sz="1800" i="1" dirty="0" smtClean="0">
                <a:solidFill>
                  <a:schemeClr val="tx1"/>
                </a:solidFill>
              </a:rPr>
              <a:t>, foi sendo substituída por uma nova sociedade de risco, </a:t>
            </a:r>
            <a:r>
              <a:rPr lang="pt-BR" sz="1800" i="1" u="sng" dirty="0" smtClean="0">
                <a:solidFill>
                  <a:schemeClr val="tx1"/>
                </a:solidFill>
              </a:rPr>
              <a:t>estruturada na distribuição de males</a:t>
            </a:r>
            <a:r>
              <a:rPr lang="pt-BR" sz="1800" u="sng" dirty="0" smtClean="0">
                <a:solidFill>
                  <a:schemeClr val="tx1"/>
                </a:solidFill>
              </a:rPr>
              <a:t>”</a:t>
            </a:r>
            <a:r>
              <a:rPr lang="pt-BR" sz="1800" dirty="0" smtClean="0">
                <a:solidFill>
                  <a:schemeClr val="tx1"/>
                </a:solidFill>
              </a:rPr>
              <a:t>. </a:t>
            </a:r>
            <a:r>
              <a:rPr lang="en-US" sz="1800" dirty="0" smtClean="0">
                <a:solidFill>
                  <a:schemeClr val="tx1"/>
                </a:solidFill>
              </a:rPr>
              <a:t>Ulrich Beck </a:t>
            </a:r>
            <a:r>
              <a:rPr lang="en-US" sz="1800" dirty="0" err="1" smtClean="0">
                <a:solidFill>
                  <a:schemeClr val="tx1"/>
                </a:solidFill>
              </a:rPr>
              <a:t>apud</a:t>
            </a:r>
            <a:r>
              <a:rPr lang="en-US" sz="1800" dirty="0" smtClean="0">
                <a:solidFill>
                  <a:schemeClr val="tx1"/>
                </a:solidFill>
              </a:rPr>
              <a:t> VARELLA;PLATIAU, 2004, p. 375.</a:t>
            </a:r>
            <a:endParaRPr lang="pt-BR" sz="1800" dirty="0" smtClean="0">
              <a:solidFill>
                <a:schemeClr val="tx1"/>
              </a:solidFill>
            </a:endParaRPr>
          </a:p>
          <a:p>
            <a:endParaRPr lang="pt-BR" sz="1800" i="1" dirty="0" smtClean="0">
              <a:solidFill>
                <a:schemeClr val="tx1"/>
              </a:solidFill>
            </a:endParaRPr>
          </a:p>
          <a:p>
            <a:r>
              <a:rPr lang="pt-BR" sz="1800" dirty="0" smtClean="0">
                <a:solidFill>
                  <a:schemeClr val="tx1"/>
                </a:solidFill>
              </a:rPr>
              <a:t>Guerra pela atribuição do custo do risco. “</a:t>
            </a:r>
            <a:r>
              <a:rPr lang="pt-BR" sz="1800" i="1" dirty="0" smtClean="0">
                <a:solidFill>
                  <a:schemeClr val="tx1"/>
                </a:solidFill>
              </a:rPr>
              <a:t>Numa guerra, a primeira vítima é a verdade”</a:t>
            </a:r>
            <a:r>
              <a:rPr lang="pt-BR" sz="1800" dirty="0" smtClean="0">
                <a:solidFill>
                  <a:schemeClr val="tx1"/>
                </a:solidFill>
              </a:rPr>
              <a:t>. Manipulação de informações, versões, pressões políticas. </a:t>
            </a:r>
          </a:p>
          <a:p>
            <a:endParaRPr lang="pt-BR" sz="1800" dirty="0" smtClean="0">
              <a:solidFill>
                <a:schemeClr val="tx1"/>
              </a:solidFill>
            </a:endParaRPr>
          </a:p>
          <a:p>
            <a:r>
              <a:rPr lang="pt-BR" sz="1800" dirty="0" smtClean="0">
                <a:solidFill>
                  <a:schemeClr val="tx1"/>
                </a:solidFill>
              </a:rPr>
              <a:t>Previdência: excesso de certeza e excesso de otimismo, premissas inadequadas, desconsideração da transição demográfica, transferência de riqueza intergeracional. </a:t>
            </a:r>
            <a:endParaRPr lang="pt-BR" sz="1800" dirty="0">
              <a:solidFill>
                <a:schemeClr val="tx1"/>
              </a:solidFill>
            </a:endParaRPr>
          </a:p>
        </p:txBody>
      </p:sp>
      <p:sp>
        <p:nvSpPr>
          <p:cNvPr id="3" name="CaixaDeTexto 2"/>
          <p:cNvSpPr txBox="1"/>
          <p:nvPr/>
        </p:nvSpPr>
        <p:spPr>
          <a:xfrm>
            <a:off x="5652120" y="260648"/>
            <a:ext cx="2621230" cy="307777"/>
          </a:xfrm>
          <a:prstGeom prst="rect">
            <a:avLst/>
          </a:prstGeom>
          <a:noFill/>
        </p:spPr>
        <p:txBody>
          <a:bodyPr wrap="none" rtlCol="0">
            <a:spAutoFit/>
          </a:bodyPr>
          <a:lstStyle/>
          <a:p>
            <a:r>
              <a:rPr lang="pt-BR" dirty="0" smtClean="0"/>
              <a:t>Irresponsabilidade Organizada</a:t>
            </a:r>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ixaDeTexto 2"/>
          <p:cNvSpPr txBox="1">
            <a:spLocks noChangeArrowheads="1"/>
          </p:cNvSpPr>
          <p:nvPr/>
        </p:nvSpPr>
        <p:spPr bwMode="auto">
          <a:xfrm>
            <a:off x="2123728" y="1196975"/>
            <a:ext cx="4896941" cy="1169551"/>
          </a:xfrm>
          <a:prstGeom prst="rect">
            <a:avLst/>
          </a:prstGeom>
          <a:noFill/>
          <a:ln w="9525">
            <a:noFill/>
            <a:miter lim="800000"/>
            <a:headEnd/>
            <a:tailEnd/>
          </a:ln>
        </p:spPr>
        <p:txBody>
          <a:bodyPr wrap="square">
            <a:spAutoFit/>
          </a:bodyPr>
          <a:lstStyle/>
          <a:p>
            <a:pPr marL="342900" indent="-342900">
              <a:buFontTx/>
              <a:buAutoNum type="arabicPlain" startAt="25"/>
            </a:pPr>
            <a:r>
              <a:rPr lang="pt-BR" b="1" dirty="0">
                <a:solidFill>
                  <a:schemeClr val="tx1"/>
                </a:solidFill>
              </a:rPr>
              <a:t>Milhões de </a:t>
            </a:r>
            <a:r>
              <a:rPr lang="pt-BR" b="1" dirty="0" smtClean="0">
                <a:solidFill>
                  <a:schemeClr val="tx1"/>
                </a:solidFill>
              </a:rPr>
              <a:t>segurados (</a:t>
            </a:r>
            <a:r>
              <a:rPr lang="pt-BR" b="1" dirty="0">
                <a:solidFill>
                  <a:schemeClr val="tx1"/>
                </a:solidFill>
              </a:rPr>
              <a:t>clientes em potencial) </a:t>
            </a:r>
          </a:p>
          <a:p>
            <a:pPr marL="342900" indent="-342900"/>
            <a:r>
              <a:rPr lang="pt-BR" b="1" dirty="0" smtClean="0">
                <a:solidFill>
                  <a:schemeClr val="tx1"/>
                </a:solidFill>
              </a:rPr>
              <a:t>Milhares </a:t>
            </a:r>
            <a:r>
              <a:rPr lang="pt-BR" b="1" dirty="0">
                <a:solidFill>
                  <a:schemeClr val="tx1"/>
                </a:solidFill>
              </a:rPr>
              <a:t>de Advogados </a:t>
            </a:r>
          </a:p>
          <a:p>
            <a:pPr marL="342900" indent="-342900"/>
            <a:r>
              <a:rPr lang="pt-BR" b="1" dirty="0" smtClean="0">
                <a:solidFill>
                  <a:schemeClr val="tx1"/>
                </a:solidFill>
              </a:rPr>
              <a:t>Livros</a:t>
            </a:r>
            <a:endParaRPr lang="pt-BR" b="1" dirty="0">
              <a:solidFill>
                <a:schemeClr val="tx1"/>
              </a:solidFill>
            </a:endParaRPr>
          </a:p>
          <a:p>
            <a:pPr marL="342900" indent="-342900"/>
            <a:r>
              <a:rPr lang="pt-BR" b="1" dirty="0" smtClean="0">
                <a:solidFill>
                  <a:schemeClr val="tx1"/>
                </a:solidFill>
              </a:rPr>
              <a:t>Doutrinadores </a:t>
            </a:r>
            <a:r>
              <a:rPr lang="pt-BR" b="1" dirty="0">
                <a:solidFill>
                  <a:schemeClr val="tx1"/>
                </a:solidFill>
              </a:rPr>
              <a:t>, jurisprudência </a:t>
            </a:r>
          </a:p>
          <a:p>
            <a:pPr marL="342900" indent="-342900"/>
            <a:r>
              <a:rPr lang="pt-BR" b="1" dirty="0" smtClean="0">
                <a:solidFill>
                  <a:schemeClr val="tx1"/>
                </a:solidFill>
              </a:rPr>
              <a:t>Professores</a:t>
            </a:r>
            <a:endParaRPr lang="pt-BR" b="1" dirty="0">
              <a:solidFill>
                <a:schemeClr val="tx1"/>
              </a:solidFill>
            </a:endParaRPr>
          </a:p>
        </p:txBody>
      </p:sp>
      <p:sp>
        <p:nvSpPr>
          <p:cNvPr id="8195" name="CaixaDeTexto 3"/>
          <p:cNvSpPr txBox="1">
            <a:spLocks noChangeArrowheads="1"/>
          </p:cNvSpPr>
          <p:nvPr/>
        </p:nvSpPr>
        <p:spPr bwMode="auto">
          <a:xfrm>
            <a:off x="2123728" y="4581128"/>
            <a:ext cx="5760640" cy="1169551"/>
          </a:xfrm>
          <a:prstGeom prst="rect">
            <a:avLst/>
          </a:prstGeom>
          <a:noFill/>
          <a:ln w="9525">
            <a:noFill/>
            <a:miter lim="800000"/>
            <a:headEnd/>
            <a:tailEnd/>
          </a:ln>
        </p:spPr>
        <p:txBody>
          <a:bodyPr wrap="square">
            <a:spAutoFit/>
          </a:bodyPr>
          <a:lstStyle/>
          <a:p>
            <a:pPr marL="342900" indent="-342900"/>
            <a:r>
              <a:rPr lang="pt-BR" b="1" dirty="0">
                <a:solidFill>
                  <a:schemeClr val="tx1"/>
                </a:solidFill>
              </a:rPr>
              <a:t>Governo (RGPS, RPPS), réu contumaz</a:t>
            </a:r>
          </a:p>
          <a:p>
            <a:pPr marL="342900" indent="-342900"/>
            <a:r>
              <a:rPr lang="pt-BR" b="1" dirty="0" smtClean="0">
                <a:solidFill>
                  <a:schemeClr val="tx1"/>
                </a:solidFill>
              </a:rPr>
              <a:t>Jurisprudência  </a:t>
            </a:r>
            <a:r>
              <a:rPr lang="pt-BR" b="1" dirty="0">
                <a:solidFill>
                  <a:schemeClr val="tx1"/>
                </a:solidFill>
              </a:rPr>
              <a:t>RGPS </a:t>
            </a:r>
          </a:p>
          <a:p>
            <a:pPr marL="342900" indent="-342900"/>
            <a:r>
              <a:rPr lang="pt-BR" b="1" dirty="0" smtClean="0">
                <a:solidFill>
                  <a:schemeClr val="tx1"/>
                </a:solidFill>
              </a:rPr>
              <a:t>Poucas instituições de previdência, mas </a:t>
            </a:r>
            <a:r>
              <a:rPr lang="pt-BR" b="1" dirty="0">
                <a:solidFill>
                  <a:schemeClr val="tx1"/>
                </a:solidFill>
              </a:rPr>
              <a:t>com grande patrimônio,</a:t>
            </a:r>
          </a:p>
          <a:p>
            <a:pPr marL="342900" indent="-342900"/>
            <a:r>
              <a:rPr lang="pt-BR" b="1" dirty="0" smtClean="0">
                <a:solidFill>
                  <a:schemeClr val="tx1"/>
                </a:solidFill>
              </a:rPr>
              <a:t>Poucos </a:t>
            </a:r>
            <a:r>
              <a:rPr lang="pt-BR" b="1" dirty="0">
                <a:solidFill>
                  <a:schemeClr val="tx1"/>
                </a:solidFill>
              </a:rPr>
              <a:t>advogados especializados</a:t>
            </a:r>
          </a:p>
          <a:p>
            <a:pPr marL="342900" indent="-342900"/>
            <a:r>
              <a:rPr lang="pt-BR" b="1" dirty="0" smtClean="0">
                <a:solidFill>
                  <a:schemeClr val="tx1"/>
                </a:solidFill>
              </a:rPr>
              <a:t>Pouca </a:t>
            </a:r>
            <a:r>
              <a:rPr lang="pt-BR" b="1" dirty="0">
                <a:solidFill>
                  <a:schemeClr val="tx1"/>
                </a:solidFill>
              </a:rPr>
              <a:t>doutrina</a:t>
            </a:r>
          </a:p>
        </p:txBody>
      </p:sp>
      <p:pic>
        <p:nvPicPr>
          <p:cNvPr id="8196" name="Picture 3"/>
          <p:cNvPicPr>
            <a:picLocks noChangeAspect="1" noChangeArrowheads="1"/>
          </p:cNvPicPr>
          <p:nvPr/>
        </p:nvPicPr>
        <p:blipFill>
          <a:blip r:embed="rId3" cstate="print"/>
          <a:srcRect/>
          <a:stretch>
            <a:fillRect/>
          </a:stretch>
        </p:blipFill>
        <p:spPr bwMode="auto">
          <a:xfrm>
            <a:off x="2195736" y="2348880"/>
            <a:ext cx="3246438" cy="2233612"/>
          </a:xfrm>
          <a:prstGeom prst="rect">
            <a:avLst/>
          </a:prstGeom>
          <a:noFill/>
          <a:ln w="9525">
            <a:noFill/>
            <a:miter lim="800000"/>
            <a:headEnd/>
            <a:tailEnd/>
          </a:ln>
        </p:spPr>
      </p:pic>
      <p:sp>
        <p:nvSpPr>
          <p:cNvPr id="8198" name="Text Box 1027"/>
          <p:cNvSpPr txBox="1">
            <a:spLocks noChangeArrowheads="1"/>
          </p:cNvSpPr>
          <p:nvPr/>
        </p:nvSpPr>
        <p:spPr bwMode="auto">
          <a:xfrm>
            <a:off x="4932040" y="304800"/>
            <a:ext cx="3970702" cy="307777"/>
          </a:xfrm>
          <a:prstGeom prst="rect">
            <a:avLst/>
          </a:prstGeom>
          <a:noFill/>
          <a:ln w="9525">
            <a:noFill/>
            <a:miter lim="800000"/>
            <a:headEnd/>
            <a:tailEnd/>
          </a:ln>
        </p:spPr>
        <p:txBody>
          <a:bodyPr wrap="none">
            <a:spAutoFit/>
          </a:bodyPr>
          <a:lstStyle/>
          <a:p>
            <a:r>
              <a:rPr lang="pt-BR" dirty="0" smtClean="0"/>
              <a:t>Vulnerabilidade das Instituições Previdenciárias</a:t>
            </a:r>
            <a:endParaRPr lang="pt-BR"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1412776"/>
            <a:ext cx="8136904" cy="5632311"/>
          </a:xfrm>
          <a:prstGeom prst="rect">
            <a:avLst/>
          </a:prstGeom>
          <a:noFill/>
        </p:spPr>
        <p:txBody>
          <a:bodyPr wrap="square" rtlCol="0">
            <a:spAutoFit/>
          </a:bodyPr>
          <a:lstStyle/>
          <a:p>
            <a:r>
              <a:rPr lang="pt-BR" sz="1800" dirty="0" smtClean="0">
                <a:solidFill>
                  <a:schemeClr val="tx1"/>
                </a:solidFill>
              </a:rPr>
              <a:t>Solidariedade familiar x solidariedade previdenciária</a:t>
            </a:r>
          </a:p>
          <a:p>
            <a:endParaRPr lang="pt-BR" sz="1800" dirty="0" smtClean="0">
              <a:solidFill>
                <a:schemeClr val="tx1"/>
              </a:solidFill>
            </a:endParaRPr>
          </a:p>
          <a:p>
            <a:r>
              <a:rPr lang="pt-BR" sz="1800" b="1" dirty="0" smtClean="0">
                <a:solidFill>
                  <a:schemeClr val="tx1"/>
                </a:solidFill>
              </a:rPr>
              <a:t>Quanto às condições para extinção do benefício:</a:t>
            </a:r>
          </a:p>
          <a:p>
            <a:r>
              <a:rPr lang="pt-BR" sz="1800" dirty="0" smtClean="0">
                <a:solidFill>
                  <a:schemeClr val="tx1"/>
                </a:solidFill>
              </a:rPr>
              <a:t>Prestação de alimentos cessa quando </a:t>
            </a:r>
            <a:r>
              <a:rPr lang="pt-BR" sz="1800" dirty="0" err="1" smtClean="0">
                <a:solidFill>
                  <a:schemeClr val="tx1"/>
                </a:solidFill>
              </a:rPr>
              <a:t>ex-cônjuge</a:t>
            </a:r>
            <a:r>
              <a:rPr lang="pt-BR" sz="1800" dirty="0" smtClean="0">
                <a:solidFill>
                  <a:schemeClr val="tx1"/>
                </a:solidFill>
              </a:rPr>
              <a:t> contrai novo casamento (quem paga é o indivíduo)</a:t>
            </a:r>
          </a:p>
          <a:p>
            <a:r>
              <a:rPr lang="pt-BR" sz="1800" dirty="0" smtClean="0">
                <a:solidFill>
                  <a:schemeClr val="tx1"/>
                </a:solidFill>
              </a:rPr>
              <a:t>Pensão previdenciária se mantém quando </a:t>
            </a:r>
            <a:r>
              <a:rPr lang="pt-BR" sz="1800" dirty="0" err="1" smtClean="0">
                <a:solidFill>
                  <a:schemeClr val="tx1"/>
                </a:solidFill>
              </a:rPr>
              <a:t>ex-cônjuge</a:t>
            </a:r>
            <a:r>
              <a:rPr lang="pt-BR" sz="1800" dirty="0" smtClean="0">
                <a:solidFill>
                  <a:schemeClr val="tx1"/>
                </a:solidFill>
              </a:rPr>
              <a:t> contrai novo casamento (quem paga é a sociedade)</a:t>
            </a:r>
          </a:p>
          <a:p>
            <a:endParaRPr lang="pt-BR" sz="1800" dirty="0" smtClean="0">
              <a:solidFill>
                <a:schemeClr val="tx1"/>
              </a:solidFill>
            </a:endParaRPr>
          </a:p>
          <a:p>
            <a:r>
              <a:rPr lang="pt-BR" sz="1800" b="1" dirty="0" smtClean="0">
                <a:solidFill>
                  <a:schemeClr val="tx1"/>
                </a:solidFill>
              </a:rPr>
              <a:t>Quanto ao valor do benefício: </a:t>
            </a:r>
          </a:p>
          <a:p>
            <a:r>
              <a:rPr lang="pt-BR" sz="1800" dirty="0" smtClean="0">
                <a:solidFill>
                  <a:schemeClr val="tx1"/>
                </a:solidFill>
              </a:rPr>
              <a:t>Prestação de alimentos em percentual da renda do participante atribuído no processo de separação. </a:t>
            </a:r>
          </a:p>
          <a:p>
            <a:r>
              <a:rPr lang="pt-BR" sz="1800" dirty="0" smtClean="0">
                <a:solidFill>
                  <a:schemeClr val="tx1"/>
                </a:solidFill>
              </a:rPr>
              <a:t>Pensão previdenciária  em percentual maior da renda do participante do que quando ele era aposentado. </a:t>
            </a:r>
          </a:p>
          <a:p>
            <a:endParaRPr lang="pt-BR" sz="1800" dirty="0" smtClean="0">
              <a:solidFill>
                <a:schemeClr val="tx1"/>
              </a:solidFill>
            </a:endParaRPr>
          </a:p>
          <a:p>
            <a:r>
              <a:rPr lang="pt-BR" sz="1800" b="1" dirty="0" smtClean="0">
                <a:solidFill>
                  <a:schemeClr val="tx1"/>
                </a:solidFill>
              </a:rPr>
              <a:t>Conclusão: </a:t>
            </a:r>
          </a:p>
          <a:p>
            <a:r>
              <a:rPr lang="pt-BR" sz="1800" dirty="0" smtClean="0">
                <a:solidFill>
                  <a:schemeClr val="tx1"/>
                </a:solidFill>
              </a:rPr>
              <a:t>Benefício mais generoso quando a sociedade toda paga, menos generoso quando o próprio indivíduo paga. (irresponsabilidade organizada)</a:t>
            </a:r>
          </a:p>
          <a:p>
            <a:endParaRPr lang="pt-BR" sz="1800" dirty="0" smtClean="0">
              <a:solidFill>
                <a:schemeClr val="tx1"/>
              </a:solidFill>
            </a:endParaRPr>
          </a:p>
          <a:p>
            <a:endParaRPr lang="pt-BR" sz="1800" dirty="0" smtClean="0">
              <a:solidFill>
                <a:schemeClr val="tx1"/>
              </a:solidFill>
            </a:endParaRPr>
          </a:p>
          <a:p>
            <a:endParaRPr lang="pt-BR" sz="1800" dirty="0" smtClean="0">
              <a:solidFill>
                <a:schemeClr val="tx1"/>
              </a:solidFill>
            </a:endParaRPr>
          </a:p>
        </p:txBody>
      </p:sp>
      <p:sp>
        <p:nvSpPr>
          <p:cNvPr id="3" name="CaixaDeTexto 2"/>
          <p:cNvSpPr txBox="1"/>
          <p:nvPr/>
        </p:nvSpPr>
        <p:spPr>
          <a:xfrm>
            <a:off x="6147437" y="260648"/>
            <a:ext cx="2961067" cy="307777"/>
          </a:xfrm>
          <a:prstGeom prst="rect">
            <a:avLst/>
          </a:prstGeom>
          <a:noFill/>
        </p:spPr>
        <p:txBody>
          <a:bodyPr wrap="none" rtlCol="0">
            <a:spAutoFit/>
          </a:bodyPr>
          <a:lstStyle/>
          <a:p>
            <a:r>
              <a:rPr lang="pt-BR" dirty="0" smtClean="0"/>
              <a:t>Exemplos de regras inconsistentes</a:t>
            </a:r>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1" y="1484784"/>
            <a:ext cx="8136904" cy="2862322"/>
          </a:xfrm>
          <a:prstGeom prst="rect">
            <a:avLst/>
          </a:prstGeom>
          <a:noFill/>
        </p:spPr>
        <p:txBody>
          <a:bodyPr wrap="square" rtlCol="0">
            <a:spAutoFit/>
          </a:bodyPr>
          <a:lstStyle/>
          <a:p>
            <a:endParaRPr lang="pt-BR" sz="1800" dirty="0" smtClean="0">
              <a:solidFill>
                <a:schemeClr val="tx1"/>
              </a:solidFill>
            </a:endParaRPr>
          </a:p>
          <a:p>
            <a:r>
              <a:rPr lang="pt-BR" sz="1800" dirty="0" smtClean="0">
                <a:solidFill>
                  <a:schemeClr val="tx1"/>
                </a:solidFill>
              </a:rPr>
              <a:t>Solidariedade previdenciária deveria se restringir aos eventos imprevisíveis (morte, invalidez). </a:t>
            </a:r>
          </a:p>
          <a:p>
            <a:endParaRPr lang="pt-BR" sz="1800" dirty="0" smtClean="0">
              <a:solidFill>
                <a:schemeClr val="tx1"/>
              </a:solidFill>
            </a:endParaRPr>
          </a:p>
          <a:p>
            <a:r>
              <a:rPr lang="pt-BR" sz="1800" dirty="0" smtClean="0">
                <a:solidFill>
                  <a:schemeClr val="tx1"/>
                </a:solidFill>
              </a:rPr>
              <a:t>Eventos previsíveis e programados (aposentadoria por idade, tempo de contribuição) deveriam ser proporcionais ao esforço contributivo. </a:t>
            </a:r>
          </a:p>
          <a:p>
            <a:endParaRPr lang="pt-BR" sz="1800" dirty="0" smtClean="0">
              <a:solidFill>
                <a:schemeClr val="tx1"/>
              </a:solidFill>
            </a:endParaRPr>
          </a:p>
          <a:p>
            <a:r>
              <a:rPr lang="pt-BR" sz="1800" dirty="0" smtClean="0">
                <a:solidFill>
                  <a:schemeClr val="tx1"/>
                </a:solidFill>
              </a:rPr>
              <a:t>Solidariedade em benefícios </a:t>
            </a:r>
            <a:r>
              <a:rPr lang="pt-BR" sz="1800" dirty="0" smtClean="0">
                <a:solidFill>
                  <a:schemeClr val="tx1"/>
                </a:solidFill>
              </a:rPr>
              <a:t>programados, na prática, </a:t>
            </a:r>
            <a:r>
              <a:rPr lang="pt-BR" sz="1800" b="1" u="sng" dirty="0" smtClean="0">
                <a:solidFill>
                  <a:schemeClr val="tx1"/>
                </a:solidFill>
              </a:rPr>
              <a:t>produz transferência </a:t>
            </a:r>
            <a:r>
              <a:rPr lang="pt-BR" sz="1800" b="1" u="sng" dirty="0" smtClean="0">
                <a:solidFill>
                  <a:schemeClr val="tx1"/>
                </a:solidFill>
              </a:rPr>
              <a:t>de riqueza </a:t>
            </a:r>
            <a:r>
              <a:rPr lang="pt-BR" sz="1800" b="1" u="sng" dirty="0" smtClean="0">
                <a:solidFill>
                  <a:schemeClr val="tx1"/>
                </a:solidFill>
              </a:rPr>
              <a:t>programada e previamente </a:t>
            </a:r>
            <a:r>
              <a:rPr lang="pt-BR" sz="1800" b="1" u="sng" dirty="0" smtClean="0">
                <a:solidFill>
                  <a:schemeClr val="tx1"/>
                </a:solidFill>
              </a:rPr>
              <a:t>conhecida, inserida no próprio modelo de financiamento e concessão de benefício!</a:t>
            </a:r>
          </a:p>
        </p:txBody>
      </p:sp>
      <p:sp>
        <p:nvSpPr>
          <p:cNvPr id="3" name="CaixaDeTexto 2"/>
          <p:cNvSpPr txBox="1"/>
          <p:nvPr/>
        </p:nvSpPr>
        <p:spPr>
          <a:xfrm>
            <a:off x="5004048" y="332656"/>
            <a:ext cx="4134465" cy="307777"/>
          </a:xfrm>
          <a:prstGeom prst="rect">
            <a:avLst/>
          </a:prstGeom>
          <a:noFill/>
        </p:spPr>
        <p:txBody>
          <a:bodyPr wrap="none" rtlCol="0">
            <a:spAutoFit/>
          </a:bodyPr>
          <a:lstStyle/>
          <a:p>
            <a:r>
              <a:rPr lang="pt-BR" dirty="0" smtClean="0"/>
              <a:t>Imprevisibilidade como requisito da solidariedade</a:t>
            </a:r>
            <a:endParaRPr lang="pt-B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580112" y="260648"/>
            <a:ext cx="3288080" cy="307777"/>
          </a:xfrm>
          <a:prstGeom prst="rect">
            <a:avLst/>
          </a:prstGeom>
          <a:noFill/>
        </p:spPr>
        <p:txBody>
          <a:bodyPr wrap="none" rtlCol="0">
            <a:spAutoFit/>
          </a:bodyPr>
          <a:lstStyle/>
          <a:p>
            <a:r>
              <a:rPr lang="pt-BR" dirty="0" smtClean="0"/>
              <a:t>Incertezas nos regimes previdenciários</a:t>
            </a:r>
            <a:endParaRPr lang="pt-BR" dirty="0"/>
          </a:p>
        </p:txBody>
      </p:sp>
      <p:sp>
        <p:nvSpPr>
          <p:cNvPr id="3" name="CaixaDeTexto 2"/>
          <p:cNvSpPr txBox="1"/>
          <p:nvPr/>
        </p:nvSpPr>
        <p:spPr>
          <a:xfrm>
            <a:off x="899592" y="1502688"/>
            <a:ext cx="7632848" cy="5355312"/>
          </a:xfrm>
          <a:prstGeom prst="rect">
            <a:avLst/>
          </a:prstGeom>
          <a:noFill/>
        </p:spPr>
        <p:txBody>
          <a:bodyPr wrap="square" rtlCol="0">
            <a:spAutoFit/>
          </a:bodyPr>
          <a:lstStyle/>
          <a:p>
            <a:r>
              <a:rPr lang="pt-BR" sz="1800" b="1" dirty="0" smtClean="0">
                <a:solidFill>
                  <a:schemeClr val="tx1"/>
                </a:solidFill>
              </a:rPr>
              <a:t>Repartição Simples</a:t>
            </a:r>
          </a:p>
          <a:p>
            <a:pPr marL="342900" indent="-342900">
              <a:buAutoNum type="arabicParenR"/>
            </a:pPr>
            <a:r>
              <a:rPr lang="pt-BR" sz="1800" dirty="0" smtClean="0">
                <a:solidFill>
                  <a:schemeClr val="tx1"/>
                </a:solidFill>
              </a:rPr>
              <a:t>Riscos demográficos (exige pirâmide perfeita para manter-se funcionando)</a:t>
            </a:r>
          </a:p>
          <a:p>
            <a:pPr marL="342900" indent="-342900">
              <a:buAutoNum type="arabicParenR"/>
            </a:pPr>
            <a:r>
              <a:rPr lang="pt-BR" sz="1800" dirty="0" smtClean="0">
                <a:solidFill>
                  <a:schemeClr val="tx1"/>
                </a:solidFill>
              </a:rPr>
              <a:t>Risco moral do pacto intergeracional (geração atribui benefícios generosos a si mesmo que serão pagos por gerações futuras)</a:t>
            </a:r>
          </a:p>
          <a:p>
            <a:pPr marL="342900" indent="-342900">
              <a:buAutoNum type="arabicParenR"/>
            </a:pPr>
            <a:r>
              <a:rPr lang="pt-BR" sz="1800" dirty="0" smtClean="0">
                <a:solidFill>
                  <a:schemeClr val="tx1"/>
                </a:solidFill>
              </a:rPr>
              <a:t>Impessoalidade da instituição previdenciária , e despersonalização de quem paga a conta, agrava risco moral</a:t>
            </a:r>
          </a:p>
          <a:p>
            <a:pPr marL="342900" indent="-342900">
              <a:buAutoNum type="arabicParenR"/>
            </a:pPr>
            <a:r>
              <a:rPr lang="pt-BR" sz="1800" dirty="0" smtClean="0">
                <a:solidFill>
                  <a:schemeClr val="tx1"/>
                </a:solidFill>
              </a:rPr>
              <a:t>Risco moral da ausência de correlação entre contribuição e benefícios</a:t>
            </a:r>
          </a:p>
          <a:p>
            <a:pPr marL="342900" indent="-342900"/>
            <a:endParaRPr lang="pt-BR" sz="1800" dirty="0" smtClean="0">
              <a:solidFill>
                <a:schemeClr val="tx1"/>
              </a:solidFill>
            </a:endParaRPr>
          </a:p>
          <a:p>
            <a:pPr marL="342900" indent="-342900"/>
            <a:r>
              <a:rPr lang="pt-BR" sz="1800" b="1" dirty="0" smtClean="0">
                <a:solidFill>
                  <a:schemeClr val="tx1"/>
                </a:solidFill>
              </a:rPr>
              <a:t>Capitalização: </a:t>
            </a:r>
          </a:p>
          <a:p>
            <a:pPr marL="342900" indent="-342900">
              <a:buAutoNum type="arabicParenR"/>
            </a:pPr>
            <a:r>
              <a:rPr lang="pt-BR" sz="1800" dirty="0" smtClean="0">
                <a:solidFill>
                  <a:schemeClr val="tx1"/>
                </a:solidFill>
              </a:rPr>
              <a:t>Risco de modelagem  das hipóteses utilizadas</a:t>
            </a:r>
          </a:p>
          <a:p>
            <a:pPr marL="342900" indent="-342900">
              <a:buAutoNum type="arabicParenR"/>
            </a:pPr>
            <a:r>
              <a:rPr lang="pt-BR" sz="1800" dirty="0" smtClean="0">
                <a:solidFill>
                  <a:schemeClr val="tx1"/>
                </a:solidFill>
              </a:rPr>
              <a:t>Risco de cadastro </a:t>
            </a:r>
          </a:p>
          <a:p>
            <a:pPr marL="342900" indent="-342900">
              <a:buAutoNum type="arabicParenR"/>
            </a:pPr>
            <a:r>
              <a:rPr lang="pt-BR" sz="1800" dirty="0" smtClean="0">
                <a:solidFill>
                  <a:schemeClr val="tx1"/>
                </a:solidFill>
              </a:rPr>
              <a:t>Juros: o maior amigo e também o maior perigo (dependência da rentabilidade para pagar os benefícios)</a:t>
            </a:r>
          </a:p>
          <a:p>
            <a:pPr marL="342900" indent="-342900">
              <a:buAutoNum type="arabicParenR"/>
            </a:pPr>
            <a:r>
              <a:rPr lang="pt-BR" sz="1800" dirty="0" smtClean="0">
                <a:solidFill>
                  <a:schemeClr val="tx1"/>
                </a:solidFill>
              </a:rPr>
              <a:t>Risco de gestão (adoção de alíquotas de contribuição adequadas ao equilíbrio, gestão adequada dos investimentos,e </a:t>
            </a:r>
            <a:r>
              <a:rPr lang="pt-BR" sz="1800" dirty="0" err="1" smtClean="0">
                <a:solidFill>
                  <a:schemeClr val="tx1"/>
                </a:solidFill>
              </a:rPr>
              <a:t>tc</a:t>
            </a:r>
            <a:r>
              <a:rPr lang="pt-BR" sz="1800" dirty="0" smtClean="0">
                <a:solidFill>
                  <a:schemeClr val="tx1"/>
                </a:solidFill>
              </a:rPr>
              <a:t>)</a:t>
            </a:r>
          </a:p>
          <a:p>
            <a:pPr marL="342900" indent="-342900">
              <a:buAutoNum type="arabicParenR"/>
            </a:pPr>
            <a:endParaRPr lang="pt-BR" sz="1800" dirty="0" smtClean="0">
              <a:solidFill>
                <a:schemeClr val="tx1"/>
              </a:solidFill>
            </a:endParaRPr>
          </a:p>
          <a:p>
            <a:pPr marL="342900" indent="-342900">
              <a:buAutoNum type="arabicParenR"/>
            </a:pPr>
            <a:endParaRPr lang="pt-BR" sz="18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611560" y="2160598"/>
            <a:ext cx="8280920" cy="3118855"/>
          </a:xfrm>
          <a:prstGeom prst="rect">
            <a:avLst/>
          </a:prstGeom>
          <a:noFill/>
          <a:ln w="9525">
            <a:noFill/>
            <a:miter lim="800000"/>
            <a:headEnd/>
            <a:tailEnd/>
          </a:ln>
          <a:effectLst/>
        </p:spPr>
      </p:pic>
      <p:sp>
        <p:nvSpPr>
          <p:cNvPr id="4" name="CaixaDeTexto 3"/>
          <p:cNvSpPr txBox="1"/>
          <p:nvPr/>
        </p:nvSpPr>
        <p:spPr>
          <a:xfrm>
            <a:off x="4067944" y="4365104"/>
            <a:ext cx="1428596" cy="369332"/>
          </a:xfrm>
          <a:prstGeom prst="rect">
            <a:avLst/>
          </a:prstGeom>
          <a:noFill/>
        </p:spPr>
        <p:txBody>
          <a:bodyPr wrap="none" rtlCol="0">
            <a:spAutoFit/>
          </a:bodyPr>
          <a:lstStyle/>
          <a:p>
            <a:r>
              <a:rPr lang="pt-BR" dirty="0" smtClean="0"/>
              <a:t>contribuição</a:t>
            </a:r>
            <a:endParaRPr lang="pt-BR" dirty="0"/>
          </a:p>
        </p:txBody>
      </p:sp>
      <p:sp>
        <p:nvSpPr>
          <p:cNvPr id="5" name="CaixaDeTexto 4"/>
          <p:cNvSpPr txBox="1"/>
          <p:nvPr/>
        </p:nvSpPr>
        <p:spPr>
          <a:xfrm>
            <a:off x="5436096" y="3501008"/>
            <a:ext cx="1313180" cy="369332"/>
          </a:xfrm>
          <a:prstGeom prst="rect">
            <a:avLst/>
          </a:prstGeom>
          <a:noFill/>
        </p:spPr>
        <p:txBody>
          <a:bodyPr wrap="none" rtlCol="0">
            <a:spAutoFit/>
          </a:bodyPr>
          <a:lstStyle/>
          <a:p>
            <a:r>
              <a:rPr lang="pt-BR" dirty="0" smtClean="0"/>
              <a:t>Juros reais</a:t>
            </a:r>
            <a:endParaRPr lang="pt-BR" dirty="0"/>
          </a:p>
        </p:txBody>
      </p:sp>
      <p:sp>
        <p:nvSpPr>
          <p:cNvPr id="6" name="CaixaDeTexto 5"/>
          <p:cNvSpPr txBox="1"/>
          <p:nvPr/>
        </p:nvSpPr>
        <p:spPr>
          <a:xfrm>
            <a:off x="611560" y="5517232"/>
            <a:ext cx="8064896" cy="523220"/>
          </a:xfrm>
          <a:prstGeom prst="rect">
            <a:avLst/>
          </a:prstGeom>
          <a:noFill/>
        </p:spPr>
        <p:txBody>
          <a:bodyPr wrap="square" rtlCol="0">
            <a:spAutoFit/>
          </a:bodyPr>
          <a:lstStyle/>
          <a:p>
            <a:r>
              <a:rPr lang="pt-BR" dirty="0" smtClean="0">
                <a:solidFill>
                  <a:schemeClr val="tx1"/>
                </a:solidFill>
              </a:rPr>
              <a:t>A obtenção de juros reais ao longo do tempo é essencial para a formação de reservas e pagamento dos benefícios</a:t>
            </a:r>
            <a:endParaRPr lang="pt-BR" dirty="0">
              <a:solidFill>
                <a:schemeClr val="tx1"/>
              </a:solidFill>
            </a:endParaRPr>
          </a:p>
        </p:txBody>
      </p:sp>
      <p:sp>
        <p:nvSpPr>
          <p:cNvPr id="7" name="CaixaDeTexto 6"/>
          <p:cNvSpPr txBox="1"/>
          <p:nvPr/>
        </p:nvSpPr>
        <p:spPr>
          <a:xfrm>
            <a:off x="1691680" y="1340768"/>
            <a:ext cx="6500754" cy="1200329"/>
          </a:xfrm>
          <a:prstGeom prst="rect">
            <a:avLst/>
          </a:prstGeom>
          <a:noFill/>
        </p:spPr>
        <p:txBody>
          <a:bodyPr wrap="none" rtlCol="0">
            <a:spAutoFit/>
          </a:bodyPr>
          <a:lstStyle/>
          <a:p>
            <a:pPr algn="ctr"/>
            <a:r>
              <a:rPr lang="pt-BR" b="1" dirty="0" smtClean="0"/>
              <a:t>Análise simplificada da sensibilidade à taxa de juros e longevidade</a:t>
            </a:r>
          </a:p>
          <a:p>
            <a:pPr algn="ctr"/>
            <a:r>
              <a:rPr lang="pt-BR" b="1" dirty="0" smtClean="0"/>
              <a:t>(35 anos de contribuição)</a:t>
            </a:r>
          </a:p>
          <a:p>
            <a:pPr algn="ctr"/>
            <a:endParaRPr lang="pt-BR" b="1" dirty="0"/>
          </a:p>
          <a:p>
            <a:pPr algn="ctr"/>
            <a:endParaRPr lang="pt-BR" b="1" dirty="0"/>
          </a:p>
        </p:txBody>
      </p:sp>
      <p:sp>
        <p:nvSpPr>
          <p:cNvPr id="9" name="CaixaDeTexto 8"/>
          <p:cNvSpPr txBox="1"/>
          <p:nvPr/>
        </p:nvSpPr>
        <p:spPr>
          <a:xfrm>
            <a:off x="6948264" y="2636912"/>
            <a:ext cx="1810752" cy="369332"/>
          </a:xfrm>
          <a:prstGeom prst="rect">
            <a:avLst/>
          </a:prstGeom>
          <a:noFill/>
        </p:spPr>
        <p:txBody>
          <a:bodyPr wrap="none" rtlCol="0">
            <a:spAutoFit/>
          </a:bodyPr>
          <a:lstStyle/>
          <a:p>
            <a:r>
              <a:rPr lang="pt-BR" dirty="0" smtClean="0">
                <a:solidFill>
                  <a:srgbClr val="FF0000"/>
                </a:solidFill>
              </a:rPr>
              <a:t>Rentabilidade 6%</a:t>
            </a:r>
            <a:endParaRPr lang="pt-BR" dirty="0">
              <a:solidFill>
                <a:srgbClr val="FF0000"/>
              </a:solidFill>
            </a:endParaRPr>
          </a:p>
        </p:txBody>
      </p:sp>
      <p:sp>
        <p:nvSpPr>
          <p:cNvPr id="11" name="CaixaDeTexto 10"/>
          <p:cNvSpPr txBox="1"/>
          <p:nvPr/>
        </p:nvSpPr>
        <p:spPr>
          <a:xfrm>
            <a:off x="5796136" y="332656"/>
            <a:ext cx="3744416" cy="307777"/>
          </a:xfrm>
          <a:prstGeom prst="rect">
            <a:avLst/>
          </a:prstGeom>
          <a:noFill/>
        </p:spPr>
        <p:txBody>
          <a:bodyPr wrap="square" rtlCol="0">
            <a:spAutoFit/>
          </a:bodyPr>
          <a:lstStyle/>
          <a:p>
            <a:r>
              <a:rPr lang="pt-BR" dirty="0" smtClean="0"/>
              <a:t>Juros: o maior amigo, e o maior perigo!</a:t>
            </a:r>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descr="http://2.bp.blogspot.com/-l7-8_6jUhoE/Ti995cFkWoI/AAAAAAAAAlk/FJBG_FPRkxM/s1600/2011-02-12-justi%25C3%25A7a-585x425.jpg"/>
          <p:cNvPicPr>
            <a:picLocks noChangeAspect="1" noChangeArrowheads="1"/>
          </p:cNvPicPr>
          <p:nvPr/>
        </p:nvPicPr>
        <p:blipFill>
          <a:blip r:embed="rId3" cstate="print"/>
          <a:srcRect t="7115" b="5724"/>
          <a:stretch>
            <a:fillRect/>
          </a:stretch>
        </p:blipFill>
        <p:spPr bwMode="auto">
          <a:xfrm>
            <a:off x="2051720" y="2349078"/>
            <a:ext cx="5572125" cy="3528392"/>
          </a:xfrm>
          <a:prstGeom prst="rect">
            <a:avLst/>
          </a:prstGeom>
          <a:ln>
            <a:noFill/>
          </a:ln>
          <a:effectLst>
            <a:softEdge rad="112500"/>
          </a:effectLst>
        </p:spPr>
      </p:pic>
      <p:sp>
        <p:nvSpPr>
          <p:cNvPr id="29699" name="CaixaDeTexto 2"/>
          <p:cNvSpPr txBox="1">
            <a:spLocks noChangeArrowheads="1"/>
          </p:cNvSpPr>
          <p:nvPr/>
        </p:nvSpPr>
        <p:spPr bwMode="auto">
          <a:xfrm>
            <a:off x="285750" y="764704"/>
            <a:ext cx="8572500" cy="1200329"/>
          </a:xfrm>
          <a:prstGeom prst="rect">
            <a:avLst/>
          </a:prstGeom>
          <a:noFill/>
          <a:ln w="9525">
            <a:noFill/>
            <a:miter lim="800000"/>
            <a:headEnd/>
            <a:tailEnd/>
          </a:ln>
        </p:spPr>
        <p:txBody>
          <a:bodyPr>
            <a:spAutoFit/>
          </a:bodyPr>
          <a:lstStyle/>
          <a:p>
            <a:endParaRPr lang="pt-BR" sz="1800" dirty="0">
              <a:solidFill>
                <a:schemeClr val="tx1"/>
              </a:solidFill>
            </a:endParaRPr>
          </a:p>
          <a:p>
            <a:pPr>
              <a:buFont typeface="Arial" pitchFamily="34" charset="0"/>
              <a:buChar char="•"/>
            </a:pPr>
            <a:r>
              <a:rPr lang="pt-BR" sz="1800" dirty="0">
                <a:solidFill>
                  <a:schemeClr val="tx1"/>
                </a:solidFill>
                <a:sym typeface="Wingdings" pitchFamily="2" charset="2"/>
              </a:rPr>
              <a:t> Solidariedade  é o motor que impulsiona a previdência  necessidade</a:t>
            </a:r>
          </a:p>
          <a:p>
            <a:pPr>
              <a:buFont typeface="Arial" pitchFamily="34" charset="0"/>
              <a:buChar char="•"/>
            </a:pPr>
            <a:endParaRPr lang="pt-BR" sz="1800" dirty="0">
              <a:solidFill>
                <a:schemeClr val="tx1"/>
              </a:solidFill>
              <a:sym typeface="Wingdings" pitchFamily="2" charset="2"/>
            </a:endParaRPr>
          </a:p>
          <a:p>
            <a:pPr>
              <a:buFont typeface="Arial" pitchFamily="34" charset="0"/>
              <a:buChar char="•"/>
            </a:pPr>
            <a:r>
              <a:rPr lang="pt-BR" sz="1800" dirty="0">
                <a:solidFill>
                  <a:schemeClr val="tx1"/>
                </a:solidFill>
                <a:sym typeface="Wingdings" pitchFamily="2" charset="2"/>
              </a:rPr>
              <a:t> Sustentabilidade  é o freio que limita a previdência  possibilidade </a:t>
            </a:r>
          </a:p>
        </p:txBody>
      </p:sp>
      <p:sp>
        <p:nvSpPr>
          <p:cNvPr id="29700" name="CaixaDeTexto 4"/>
          <p:cNvSpPr txBox="1">
            <a:spLocks noChangeArrowheads="1"/>
          </p:cNvSpPr>
          <p:nvPr/>
        </p:nvSpPr>
        <p:spPr bwMode="auto">
          <a:xfrm>
            <a:off x="468313" y="4869259"/>
            <a:ext cx="1643062" cy="307975"/>
          </a:xfrm>
          <a:prstGeom prst="rect">
            <a:avLst/>
          </a:prstGeom>
          <a:noFill/>
          <a:ln w="9525">
            <a:noFill/>
            <a:miter lim="800000"/>
            <a:headEnd/>
            <a:tailEnd/>
          </a:ln>
        </p:spPr>
        <p:txBody>
          <a:bodyPr wrap="none">
            <a:spAutoFit/>
          </a:bodyPr>
          <a:lstStyle/>
          <a:p>
            <a:r>
              <a:rPr lang="pt-BR">
                <a:solidFill>
                  <a:schemeClr val="tx1"/>
                </a:solidFill>
              </a:rPr>
              <a:t>SOLIDARIEDADE</a:t>
            </a:r>
          </a:p>
        </p:txBody>
      </p:sp>
      <p:sp>
        <p:nvSpPr>
          <p:cNvPr id="29701" name="CaixaDeTexto 5"/>
          <p:cNvSpPr txBox="1">
            <a:spLocks noChangeArrowheads="1"/>
          </p:cNvSpPr>
          <p:nvPr/>
        </p:nvSpPr>
        <p:spPr bwMode="auto">
          <a:xfrm>
            <a:off x="7194550" y="4921647"/>
            <a:ext cx="1949450" cy="307975"/>
          </a:xfrm>
          <a:prstGeom prst="rect">
            <a:avLst/>
          </a:prstGeom>
          <a:noFill/>
          <a:ln w="9525">
            <a:noFill/>
            <a:miter lim="800000"/>
            <a:headEnd/>
            <a:tailEnd/>
          </a:ln>
        </p:spPr>
        <p:txBody>
          <a:bodyPr wrap="none">
            <a:spAutoFit/>
          </a:bodyPr>
          <a:lstStyle/>
          <a:p>
            <a:r>
              <a:rPr lang="pt-BR">
                <a:solidFill>
                  <a:schemeClr val="tx1"/>
                </a:solidFill>
              </a:rPr>
              <a:t>SUSTENTABILIDADE</a:t>
            </a:r>
          </a:p>
        </p:txBody>
      </p:sp>
      <p:sp>
        <p:nvSpPr>
          <p:cNvPr id="29702" name="CaixaDeTexto 4"/>
          <p:cNvSpPr txBox="1">
            <a:spLocks noChangeArrowheads="1"/>
          </p:cNvSpPr>
          <p:nvPr/>
        </p:nvSpPr>
        <p:spPr bwMode="auto">
          <a:xfrm>
            <a:off x="2916238" y="5732859"/>
            <a:ext cx="1257300" cy="307975"/>
          </a:xfrm>
          <a:prstGeom prst="rect">
            <a:avLst/>
          </a:prstGeom>
          <a:noFill/>
          <a:ln w="9525">
            <a:noFill/>
            <a:miter lim="800000"/>
            <a:headEnd/>
            <a:tailEnd/>
          </a:ln>
        </p:spPr>
        <p:txBody>
          <a:bodyPr wrap="none">
            <a:spAutoFit/>
          </a:bodyPr>
          <a:lstStyle/>
          <a:p>
            <a:r>
              <a:rPr lang="pt-BR" b="1">
                <a:solidFill>
                  <a:schemeClr val="tx1"/>
                </a:solidFill>
              </a:rPr>
              <a:t>necessidade</a:t>
            </a:r>
          </a:p>
        </p:txBody>
      </p:sp>
      <p:sp>
        <p:nvSpPr>
          <p:cNvPr id="29703" name="CaixaDeTexto 4"/>
          <p:cNvSpPr txBox="1">
            <a:spLocks noChangeArrowheads="1"/>
          </p:cNvSpPr>
          <p:nvPr/>
        </p:nvSpPr>
        <p:spPr bwMode="auto">
          <a:xfrm>
            <a:off x="5508625" y="5713809"/>
            <a:ext cx="1325563" cy="307975"/>
          </a:xfrm>
          <a:prstGeom prst="rect">
            <a:avLst/>
          </a:prstGeom>
          <a:noFill/>
          <a:ln w="9525">
            <a:noFill/>
            <a:miter lim="800000"/>
            <a:headEnd/>
            <a:tailEnd/>
          </a:ln>
        </p:spPr>
        <p:txBody>
          <a:bodyPr wrap="none">
            <a:spAutoFit/>
          </a:bodyPr>
          <a:lstStyle/>
          <a:p>
            <a:r>
              <a:rPr lang="pt-BR" b="1">
                <a:solidFill>
                  <a:schemeClr val="tx1"/>
                </a:solidFill>
              </a:rPr>
              <a:t>possibilidade</a:t>
            </a:r>
          </a:p>
        </p:txBody>
      </p:sp>
      <p:sp>
        <p:nvSpPr>
          <p:cNvPr id="29704" name="Text Box 1027"/>
          <p:cNvSpPr txBox="1">
            <a:spLocks noChangeArrowheads="1"/>
          </p:cNvSpPr>
          <p:nvPr/>
        </p:nvSpPr>
        <p:spPr bwMode="auto">
          <a:xfrm>
            <a:off x="3866491" y="260350"/>
            <a:ext cx="5170005" cy="307777"/>
          </a:xfrm>
          <a:prstGeom prst="rect">
            <a:avLst/>
          </a:prstGeom>
          <a:noFill/>
          <a:ln w="9525">
            <a:noFill/>
            <a:miter lim="800000"/>
            <a:headEnd/>
            <a:tailEnd/>
          </a:ln>
        </p:spPr>
        <p:txBody>
          <a:bodyPr wrap="none">
            <a:spAutoFit/>
          </a:bodyPr>
          <a:lstStyle/>
          <a:p>
            <a:r>
              <a:rPr lang="pt-BR" dirty="0" smtClean="0"/>
              <a:t>Solidariedade e Sustentabilidade: as duas faces da previdência</a:t>
            </a:r>
            <a:endParaRPr lang="pt-BR" dirty="0"/>
          </a:p>
        </p:txBody>
      </p:sp>
      <p:sp>
        <p:nvSpPr>
          <p:cNvPr id="29705" name="CaixaDeTexto 4"/>
          <p:cNvSpPr txBox="1">
            <a:spLocks noChangeArrowheads="1"/>
          </p:cNvSpPr>
          <p:nvPr/>
        </p:nvSpPr>
        <p:spPr bwMode="auto">
          <a:xfrm>
            <a:off x="2195513" y="4292997"/>
            <a:ext cx="1149350" cy="307975"/>
          </a:xfrm>
          <a:prstGeom prst="rect">
            <a:avLst/>
          </a:prstGeom>
          <a:noFill/>
          <a:ln w="9525">
            <a:noFill/>
            <a:miter lim="800000"/>
            <a:headEnd/>
            <a:tailEnd/>
          </a:ln>
        </p:spPr>
        <p:txBody>
          <a:bodyPr wrap="none">
            <a:spAutoFit/>
          </a:bodyPr>
          <a:lstStyle/>
          <a:p>
            <a:r>
              <a:rPr lang="pt-BR">
                <a:solidFill>
                  <a:schemeClr val="tx1"/>
                </a:solidFill>
              </a:rPr>
              <a:t>Meus pais...</a:t>
            </a:r>
          </a:p>
        </p:txBody>
      </p:sp>
      <p:sp>
        <p:nvSpPr>
          <p:cNvPr id="29706" name="CaixaDeTexto 4"/>
          <p:cNvSpPr txBox="1">
            <a:spLocks noChangeArrowheads="1"/>
          </p:cNvSpPr>
          <p:nvPr/>
        </p:nvSpPr>
        <p:spPr bwMode="auto">
          <a:xfrm>
            <a:off x="6227763" y="3789759"/>
            <a:ext cx="1239837" cy="307975"/>
          </a:xfrm>
          <a:prstGeom prst="rect">
            <a:avLst/>
          </a:prstGeom>
          <a:noFill/>
          <a:ln w="9525">
            <a:noFill/>
            <a:miter lim="800000"/>
            <a:headEnd/>
            <a:tailEnd/>
          </a:ln>
        </p:spPr>
        <p:txBody>
          <a:bodyPr wrap="none">
            <a:spAutoFit/>
          </a:bodyPr>
          <a:lstStyle/>
          <a:p>
            <a:r>
              <a:rPr lang="pt-BR">
                <a:solidFill>
                  <a:schemeClr val="tx1"/>
                </a:solidFill>
              </a:rPr>
              <a:t>Meus filhos...</a:t>
            </a:r>
          </a:p>
        </p:txBody>
      </p:sp>
      <p:pic>
        <p:nvPicPr>
          <p:cNvPr id="29707" name="Picture 11"/>
          <p:cNvPicPr>
            <a:picLocks noChangeAspect="1" noChangeArrowheads="1"/>
          </p:cNvPicPr>
          <p:nvPr/>
        </p:nvPicPr>
        <p:blipFill>
          <a:blip r:embed="rId4" cstate="print"/>
          <a:srcRect/>
          <a:stretch>
            <a:fillRect/>
          </a:stretch>
        </p:blipFill>
        <p:spPr bwMode="auto">
          <a:xfrm>
            <a:off x="2700338" y="4581922"/>
            <a:ext cx="1612900" cy="863600"/>
          </a:xfrm>
          <a:prstGeom prst="rect">
            <a:avLst/>
          </a:prstGeom>
          <a:noFill/>
          <a:ln w="9525">
            <a:noFill/>
            <a:miter lim="800000"/>
            <a:headEnd/>
            <a:tailEnd/>
          </a:ln>
        </p:spPr>
      </p:pic>
      <p:pic>
        <p:nvPicPr>
          <p:cNvPr id="29708" name="Picture 12"/>
          <p:cNvPicPr>
            <a:picLocks noChangeAspect="1" noChangeArrowheads="1"/>
          </p:cNvPicPr>
          <p:nvPr/>
        </p:nvPicPr>
        <p:blipFill>
          <a:blip r:embed="rId5" cstate="print"/>
          <a:srcRect/>
          <a:stretch>
            <a:fillRect/>
          </a:stretch>
        </p:blipFill>
        <p:spPr bwMode="auto">
          <a:xfrm>
            <a:off x="5651500" y="4077097"/>
            <a:ext cx="904875" cy="1343025"/>
          </a:xfrm>
          <a:prstGeom prst="rect">
            <a:avLst/>
          </a:prstGeom>
          <a:noFill/>
          <a:ln w="9525">
            <a:noFill/>
            <a:miter lim="800000"/>
            <a:headEnd/>
            <a:tailEnd/>
          </a:ln>
        </p:spPr>
      </p:pic>
      <p:sp>
        <p:nvSpPr>
          <p:cNvPr id="29709" name="CaixaDeTexto 4"/>
          <p:cNvSpPr txBox="1">
            <a:spLocks noChangeArrowheads="1"/>
          </p:cNvSpPr>
          <p:nvPr/>
        </p:nvSpPr>
        <p:spPr bwMode="auto">
          <a:xfrm>
            <a:off x="2700338" y="2708672"/>
            <a:ext cx="1689100" cy="307975"/>
          </a:xfrm>
          <a:prstGeom prst="rect">
            <a:avLst/>
          </a:prstGeom>
          <a:noFill/>
          <a:ln w="9525">
            <a:noFill/>
            <a:miter lim="800000"/>
            <a:headEnd/>
            <a:tailEnd/>
          </a:ln>
        </p:spPr>
        <p:txBody>
          <a:bodyPr wrap="none">
            <a:spAutoFit/>
          </a:bodyPr>
          <a:lstStyle/>
          <a:p>
            <a:r>
              <a:rPr lang="pt-BR">
                <a:solidFill>
                  <a:schemeClr val="tx1"/>
                </a:solidFill>
              </a:rPr>
              <a:t>GERAÇÃO ATUAL</a:t>
            </a:r>
          </a:p>
        </p:txBody>
      </p:sp>
      <p:sp>
        <p:nvSpPr>
          <p:cNvPr id="29710" name="CaixaDeTexto 4"/>
          <p:cNvSpPr txBox="1">
            <a:spLocks noChangeArrowheads="1"/>
          </p:cNvSpPr>
          <p:nvPr/>
        </p:nvSpPr>
        <p:spPr bwMode="auto">
          <a:xfrm>
            <a:off x="5076825" y="2708672"/>
            <a:ext cx="1860550" cy="307975"/>
          </a:xfrm>
          <a:prstGeom prst="rect">
            <a:avLst/>
          </a:prstGeom>
          <a:noFill/>
          <a:ln w="9525">
            <a:noFill/>
            <a:miter lim="800000"/>
            <a:headEnd/>
            <a:tailEnd/>
          </a:ln>
        </p:spPr>
        <p:txBody>
          <a:bodyPr wrap="none">
            <a:spAutoFit/>
          </a:bodyPr>
          <a:lstStyle/>
          <a:p>
            <a:r>
              <a:rPr lang="pt-BR">
                <a:solidFill>
                  <a:schemeClr val="tx1"/>
                </a:solidFill>
              </a:rPr>
              <a:t>GERAÇÃO FUTURA</a:t>
            </a:r>
          </a:p>
        </p:txBody>
      </p:sp>
      <p:sp>
        <p:nvSpPr>
          <p:cNvPr id="29711" name="CaixaDeTexto 4"/>
          <p:cNvSpPr txBox="1">
            <a:spLocks noChangeArrowheads="1"/>
          </p:cNvSpPr>
          <p:nvPr/>
        </p:nvSpPr>
        <p:spPr bwMode="auto">
          <a:xfrm>
            <a:off x="3203575" y="2276872"/>
            <a:ext cx="2890838" cy="307975"/>
          </a:xfrm>
          <a:prstGeom prst="rect">
            <a:avLst/>
          </a:prstGeom>
          <a:noFill/>
          <a:ln w="9525">
            <a:noFill/>
            <a:miter lim="800000"/>
            <a:headEnd/>
            <a:tailEnd/>
          </a:ln>
        </p:spPr>
        <p:txBody>
          <a:bodyPr wrap="none">
            <a:spAutoFit/>
          </a:bodyPr>
          <a:lstStyle/>
          <a:p>
            <a:r>
              <a:rPr lang="pt-BR">
                <a:solidFill>
                  <a:schemeClr val="tx1"/>
                </a:solidFill>
              </a:rPr>
              <a:t>EQUIDADE INTERGERACIONAL</a:t>
            </a:r>
          </a:p>
        </p:txBody>
      </p:sp>
      <p:sp>
        <p:nvSpPr>
          <p:cNvPr id="16" name="CaixaDeTexto 15"/>
          <p:cNvSpPr txBox="1"/>
          <p:nvPr/>
        </p:nvSpPr>
        <p:spPr>
          <a:xfrm>
            <a:off x="611560" y="6381328"/>
            <a:ext cx="792205" cy="307777"/>
          </a:xfrm>
          <a:prstGeom prst="rect">
            <a:avLst/>
          </a:prstGeom>
          <a:noFill/>
        </p:spPr>
        <p:txBody>
          <a:bodyPr wrap="none" rtlCol="0">
            <a:spAutoFit/>
          </a:bodyPr>
          <a:lstStyle/>
          <a:p>
            <a:r>
              <a:rPr lang="pt-BR" dirty="0" smtClean="0"/>
              <a:t>Desafio</a:t>
            </a:r>
            <a:endParaRPr lang="pt-BR" dirty="0"/>
          </a:p>
        </p:txBody>
      </p:sp>
    </p:spTree>
    <p:extLst>
      <p:ext uri="{BB962C8B-B14F-4D97-AF65-F5344CB8AC3E}">
        <p14:creationId xmlns="" xmlns:p14="http://schemas.microsoft.com/office/powerpoint/2010/main" val="989403314"/>
      </p:ext>
    </p:extLst>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91680" y="1340768"/>
            <a:ext cx="6500754" cy="1200329"/>
          </a:xfrm>
          <a:prstGeom prst="rect">
            <a:avLst/>
          </a:prstGeom>
          <a:noFill/>
        </p:spPr>
        <p:txBody>
          <a:bodyPr wrap="none" rtlCol="0">
            <a:spAutoFit/>
          </a:bodyPr>
          <a:lstStyle/>
          <a:p>
            <a:pPr algn="ctr"/>
            <a:r>
              <a:rPr lang="pt-BR" b="1" dirty="0" smtClean="0"/>
              <a:t>Análise simplificada da sensibilidade à taxa de juros e longevidade</a:t>
            </a:r>
          </a:p>
          <a:p>
            <a:pPr algn="ctr"/>
            <a:r>
              <a:rPr lang="pt-BR" b="1" dirty="0" smtClean="0"/>
              <a:t>(35 anos de contribuição)</a:t>
            </a:r>
          </a:p>
          <a:p>
            <a:pPr algn="ctr"/>
            <a:endParaRPr lang="pt-BR" b="1" dirty="0"/>
          </a:p>
          <a:p>
            <a:pPr algn="ctr"/>
            <a:endParaRPr lang="pt-BR" b="1" dirty="0"/>
          </a:p>
        </p:txBody>
      </p:sp>
      <p:pic>
        <p:nvPicPr>
          <p:cNvPr id="3074" name="Picture 2"/>
          <p:cNvPicPr>
            <a:picLocks noChangeAspect="1" noChangeArrowheads="1"/>
          </p:cNvPicPr>
          <p:nvPr/>
        </p:nvPicPr>
        <p:blipFill>
          <a:blip r:embed="rId2" cstate="print"/>
          <a:srcRect/>
          <a:stretch>
            <a:fillRect/>
          </a:stretch>
        </p:blipFill>
        <p:spPr bwMode="auto">
          <a:xfrm>
            <a:off x="611560" y="2132856"/>
            <a:ext cx="8354581" cy="3146598"/>
          </a:xfrm>
          <a:prstGeom prst="rect">
            <a:avLst/>
          </a:prstGeom>
          <a:noFill/>
          <a:ln w="9525">
            <a:noFill/>
            <a:miter lim="800000"/>
            <a:headEnd/>
            <a:tailEnd/>
          </a:ln>
          <a:effectLst/>
        </p:spPr>
      </p:pic>
      <p:sp>
        <p:nvSpPr>
          <p:cNvPr id="4" name="CaixaDeTexto 3"/>
          <p:cNvSpPr txBox="1"/>
          <p:nvPr/>
        </p:nvSpPr>
        <p:spPr>
          <a:xfrm>
            <a:off x="622009" y="5445224"/>
            <a:ext cx="6723315" cy="307777"/>
          </a:xfrm>
          <a:prstGeom prst="rect">
            <a:avLst/>
          </a:prstGeom>
          <a:noFill/>
        </p:spPr>
        <p:txBody>
          <a:bodyPr wrap="none" rtlCol="0">
            <a:spAutoFit/>
          </a:bodyPr>
          <a:lstStyle/>
          <a:p>
            <a:r>
              <a:rPr lang="pt-BR" dirty="0" smtClean="0">
                <a:solidFill>
                  <a:schemeClr val="tx1"/>
                </a:solidFill>
              </a:rPr>
              <a:t>1% a mais de rentabilidade = 10 anos a mais no prazo de pagamento do benefício</a:t>
            </a:r>
            <a:endParaRPr lang="pt-BR" dirty="0">
              <a:solidFill>
                <a:schemeClr val="tx1"/>
              </a:solidFill>
            </a:endParaRPr>
          </a:p>
        </p:txBody>
      </p:sp>
      <p:sp>
        <p:nvSpPr>
          <p:cNvPr id="7" name="CaixaDeTexto 6"/>
          <p:cNvSpPr txBox="1"/>
          <p:nvPr/>
        </p:nvSpPr>
        <p:spPr>
          <a:xfrm>
            <a:off x="6948264" y="2636912"/>
            <a:ext cx="1810752" cy="369332"/>
          </a:xfrm>
          <a:prstGeom prst="rect">
            <a:avLst/>
          </a:prstGeom>
          <a:noFill/>
        </p:spPr>
        <p:txBody>
          <a:bodyPr wrap="none" rtlCol="0">
            <a:spAutoFit/>
          </a:bodyPr>
          <a:lstStyle/>
          <a:p>
            <a:r>
              <a:rPr lang="pt-BR" dirty="0" smtClean="0">
                <a:solidFill>
                  <a:srgbClr val="FF0000"/>
                </a:solidFill>
              </a:rPr>
              <a:t>Rentabilidade 6%</a:t>
            </a:r>
            <a:endParaRPr lang="pt-BR" dirty="0">
              <a:solidFill>
                <a:srgbClr val="FF0000"/>
              </a:solidFill>
            </a:endParaRPr>
          </a:p>
        </p:txBody>
      </p:sp>
      <p:sp>
        <p:nvSpPr>
          <p:cNvPr id="8" name="CaixaDeTexto 7"/>
          <p:cNvSpPr txBox="1"/>
          <p:nvPr/>
        </p:nvSpPr>
        <p:spPr>
          <a:xfrm>
            <a:off x="5004048" y="3717032"/>
            <a:ext cx="1810752" cy="369332"/>
          </a:xfrm>
          <a:prstGeom prst="rect">
            <a:avLst/>
          </a:prstGeom>
          <a:noFill/>
        </p:spPr>
        <p:txBody>
          <a:bodyPr wrap="none" rtlCol="0">
            <a:spAutoFit/>
          </a:bodyPr>
          <a:lstStyle/>
          <a:p>
            <a:r>
              <a:rPr lang="pt-BR" dirty="0" smtClean="0"/>
              <a:t>Rentabilidade 5%</a:t>
            </a:r>
            <a:endParaRPr lang="pt-BR" dirty="0"/>
          </a:p>
        </p:txBody>
      </p:sp>
      <p:sp>
        <p:nvSpPr>
          <p:cNvPr id="9" name="CaixaDeTexto 8"/>
          <p:cNvSpPr txBox="1"/>
          <p:nvPr/>
        </p:nvSpPr>
        <p:spPr>
          <a:xfrm>
            <a:off x="5796136" y="332656"/>
            <a:ext cx="3744416" cy="307777"/>
          </a:xfrm>
          <a:prstGeom prst="rect">
            <a:avLst/>
          </a:prstGeom>
          <a:noFill/>
        </p:spPr>
        <p:txBody>
          <a:bodyPr wrap="square" rtlCol="0">
            <a:spAutoFit/>
          </a:bodyPr>
          <a:lstStyle/>
          <a:p>
            <a:r>
              <a:rPr lang="pt-BR" dirty="0" smtClean="0"/>
              <a:t>Juros: o maior amigo, e o maior perigo!</a:t>
            </a:r>
            <a:endParaRPr lang="pt-B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611560" y="2168920"/>
            <a:ext cx="8316589" cy="3132288"/>
          </a:xfrm>
          <a:prstGeom prst="rect">
            <a:avLst/>
          </a:prstGeom>
          <a:noFill/>
          <a:ln w="9525">
            <a:noFill/>
            <a:miter lim="800000"/>
            <a:headEnd/>
            <a:tailEnd/>
          </a:ln>
          <a:effectLst/>
        </p:spPr>
      </p:pic>
      <p:sp>
        <p:nvSpPr>
          <p:cNvPr id="4" name="CaixaDeTexto 3"/>
          <p:cNvSpPr txBox="1"/>
          <p:nvPr/>
        </p:nvSpPr>
        <p:spPr>
          <a:xfrm>
            <a:off x="611560" y="5867980"/>
            <a:ext cx="6922088" cy="307777"/>
          </a:xfrm>
          <a:prstGeom prst="rect">
            <a:avLst/>
          </a:prstGeom>
          <a:noFill/>
        </p:spPr>
        <p:txBody>
          <a:bodyPr wrap="none" rtlCol="0">
            <a:spAutoFit/>
          </a:bodyPr>
          <a:lstStyle/>
          <a:p>
            <a:r>
              <a:rPr lang="pt-BR" dirty="0" smtClean="0">
                <a:solidFill>
                  <a:schemeClr val="tx1"/>
                </a:solidFill>
              </a:rPr>
              <a:t>0,05 % a mais de rentabilidade = 1 anos a mais no prazo de pagamento do benefício</a:t>
            </a:r>
            <a:endParaRPr lang="pt-BR" dirty="0">
              <a:solidFill>
                <a:schemeClr val="tx1"/>
              </a:solidFill>
            </a:endParaRPr>
          </a:p>
        </p:txBody>
      </p:sp>
      <p:sp>
        <p:nvSpPr>
          <p:cNvPr id="7" name="CaixaDeTexto 6"/>
          <p:cNvSpPr txBox="1"/>
          <p:nvPr/>
        </p:nvSpPr>
        <p:spPr>
          <a:xfrm>
            <a:off x="622009" y="5445224"/>
            <a:ext cx="6723315" cy="307777"/>
          </a:xfrm>
          <a:prstGeom prst="rect">
            <a:avLst/>
          </a:prstGeom>
          <a:noFill/>
        </p:spPr>
        <p:txBody>
          <a:bodyPr wrap="none" rtlCol="0">
            <a:spAutoFit/>
          </a:bodyPr>
          <a:lstStyle/>
          <a:p>
            <a:r>
              <a:rPr lang="pt-BR" dirty="0" smtClean="0">
                <a:solidFill>
                  <a:schemeClr val="tx1"/>
                </a:solidFill>
              </a:rPr>
              <a:t>1% a mais de rentabilidade = 10 anos a mais no prazo de pagamento do benefício</a:t>
            </a:r>
            <a:endParaRPr lang="pt-BR" dirty="0">
              <a:solidFill>
                <a:schemeClr val="tx1"/>
              </a:solidFill>
            </a:endParaRPr>
          </a:p>
        </p:txBody>
      </p:sp>
      <p:sp>
        <p:nvSpPr>
          <p:cNvPr id="10" name="CaixaDeTexto 9"/>
          <p:cNvSpPr txBox="1"/>
          <p:nvPr/>
        </p:nvSpPr>
        <p:spPr>
          <a:xfrm>
            <a:off x="6948264" y="2636912"/>
            <a:ext cx="1810752" cy="369332"/>
          </a:xfrm>
          <a:prstGeom prst="rect">
            <a:avLst/>
          </a:prstGeom>
          <a:noFill/>
        </p:spPr>
        <p:txBody>
          <a:bodyPr wrap="none" rtlCol="0">
            <a:spAutoFit/>
          </a:bodyPr>
          <a:lstStyle/>
          <a:p>
            <a:r>
              <a:rPr lang="pt-BR" dirty="0" smtClean="0">
                <a:solidFill>
                  <a:srgbClr val="FF0000"/>
                </a:solidFill>
              </a:rPr>
              <a:t>Rentabilidade 6%</a:t>
            </a:r>
            <a:endParaRPr lang="pt-BR" dirty="0">
              <a:solidFill>
                <a:srgbClr val="FF0000"/>
              </a:solidFill>
            </a:endParaRPr>
          </a:p>
        </p:txBody>
      </p:sp>
      <p:sp>
        <p:nvSpPr>
          <p:cNvPr id="11" name="CaixaDeTexto 10"/>
          <p:cNvSpPr txBox="1"/>
          <p:nvPr/>
        </p:nvSpPr>
        <p:spPr>
          <a:xfrm>
            <a:off x="5004048" y="3717032"/>
            <a:ext cx="2102499" cy="369332"/>
          </a:xfrm>
          <a:prstGeom prst="rect">
            <a:avLst/>
          </a:prstGeom>
          <a:noFill/>
        </p:spPr>
        <p:txBody>
          <a:bodyPr wrap="none" rtlCol="0">
            <a:spAutoFit/>
          </a:bodyPr>
          <a:lstStyle/>
          <a:p>
            <a:r>
              <a:rPr lang="pt-BR" dirty="0" smtClean="0"/>
              <a:t>Rentabilidade 5,95%</a:t>
            </a:r>
            <a:endParaRPr lang="pt-BR" dirty="0"/>
          </a:p>
        </p:txBody>
      </p:sp>
      <p:sp>
        <p:nvSpPr>
          <p:cNvPr id="12" name="CaixaDeTexto 11"/>
          <p:cNvSpPr txBox="1"/>
          <p:nvPr/>
        </p:nvSpPr>
        <p:spPr>
          <a:xfrm>
            <a:off x="1691680" y="1340768"/>
            <a:ext cx="6500754" cy="1200329"/>
          </a:xfrm>
          <a:prstGeom prst="rect">
            <a:avLst/>
          </a:prstGeom>
          <a:noFill/>
        </p:spPr>
        <p:txBody>
          <a:bodyPr wrap="none" rtlCol="0">
            <a:spAutoFit/>
          </a:bodyPr>
          <a:lstStyle/>
          <a:p>
            <a:pPr algn="ctr"/>
            <a:r>
              <a:rPr lang="pt-BR" b="1" dirty="0" smtClean="0"/>
              <a:t>Análise simplificada da sensibilidade à taxa de juros e longevidade</a:t>
            </a:r>
          </a:p>
          <a:p>
            <a:pPr algn="ctr"/>
            <a:r>
              <a:rPr lang="pt-BR" b="1" dirty="0" smtClean="0"/>
              <a:t>(35 anos de contribuição)</a:t>
            </a:r>
          </a:p>
          <a:p>
            <a:pPr algn="ctr"/>
            <a:endParaRPr lang="pt-BR" b="1" dirty="0"/>
          </a:p>
          <a:p>
            <a:pPr algn="ctr"/>
            <a:endParaRPr lang="pt-BR" b="1" dirty="0"/>
          </a:p>
        </p:txBody>
      </p:sp>
      <p:sp>
        <p:nvSpPr>
          <p:cNvPr id="9" name="CaixaDeTexto 8"/>
          <p:cNvSpPr txBox="1"/>
          <p:nvPr/>
        </p:nvSpPr>
        <p:spPr>
          <a:xfrm>
            <a:off x="5796136" y="332656"/>
            <a:ext cx="3744416" cy="307777"/>
          </a:xfrm>
          <a:prstGeom prst="rect">
            <a:avLst/>
          </a:prstGeom>
          <a:noFill/>
        </p:spPr>
        <p:txBody>
          <a:bodyPr wrap="square" rtlCol="0">
            <a:spAutoFit/>
          </a:bodyPr>
          <a:lstStyle/>
          <a:p>
            <a:r>
              <a:rPr lang="pt-BR" dirty="0" smtClean="0"/>
              <a:t>Juros: o maior amigo, e o maior perigo!</a:t>
            </a:r>
            <a:endParaRPr lang="pt-B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95536" y="1916832"/>
            <a:ext cx="8359775" cy="5264150"/>
          </a:xfrm>
          <a:prstGeom prst="rect">
            <a:avLst/>
          </a:prstGeom>
          <a:noFill/>
          <a:ln w="9525">
            <a:noFill/>
            <a:miter lim="800000"/>
            <a:headEnd/>
            <a:tailEnd/>
          </a:ln>
        </p:spPr>
        <p:txBody>
          <a:bodyPr lIns="91435" tIns="45718" rIns="91435" bIns="45718">
            <a:spAutoFit/>
          </a:bodyPr>
          <a:lstStyle/>
          <a:p>
            <a:pPr marL="457200" indent="-457200"/>
            <a:r>
              <a:rPr lang="pt-BR" sz="2400" i="1" dirty="0">
                <a:solidFill>
                  <a:schemeClr val="tx1"/>
                </a:solidFill>
              </a:rPr>
              <a:t>“Para que o capitalismo funcione a longo prazo, ele precisa fazer investimentos que são do interesse da comunidade humana a longo prazo. Como faz uma doutrina de individualismo radical a curto prazo para enfatizar interesses comunais a longo prazo? Em termos simples, </a:t>
            </a:r>
            <a:r>
              <a:rPr lang="pt-BR" sz="2400" i="1" u="sng" dirty="0">
                <a:solidFill>
                  <a:schemeClr val="tx1"/>
                </a:solidFill>
              </a:rPr>
              <a:t>quem representa os interesses do futuro perante o presente</a:t>
            </a:r>
            <a:r>
              <a:rPr lang="pt-BR" sz="2400" i="1" dirty="0">
                <a:solidFill>
                  <a:schemeClr val="tx1"/>
                </a:solidFill>
              </a:rPr>
              <a:t>? ...” </a:t>
            </a:r>
          </a:p>
          <a:p>
            <a:pPr marL="457200" indent="-457200"/>
            <a:endParaRPr lang="pt-BR" sz="2400" i="1" dirty="0">
              <a:solidFill>
                <a:schemeClr val="tx1"/>
              </a:solidFill>
            </a:endParaRPr>
          </a:p>
          <a:p>
            <a:pPr marL="457200" indent="-457200"/>
            <a:r>
              <a:rPr lang="pt-BR" sz="2400" i="1" dirty="0" err="1">
                <a:solidFill>
                  <a:schemeClr val="tx1"/>
                </a:solidFill>
              </a:rPr>
              <a:t>Thurow</a:t>
            </a:r>
            <a:r>
              <a:rPr lang="pt-BR" sz="2400" i="1" dirty="0">
                <a:solidFill>
                  <a:schemeClr val="tx1"/>
                </a:solidFill>
              </a:rPr>
              <a:t> (1997)</a:t>
            </a:r>
          </a:p>
          <a:p>
            <a:pPr marL="457200" indent="-457200"/>
            <a:endParaRPr lang="pt-BR" sz="2400" i="1" dirty="0">
              <a:solidFill>
                <a:schemeClr val="tx1"/>
              </a:solidFill>
            </a:endParaRPr>
          </a:p>
          <a:p>
            <a:pPr marL="457200" indent="-457200"/>
            <a:endParaRPr lang="pt-BR" sz="2400" i="1" dirty="0">
              <a:solidFill>
                <a:schemeClr val="tx1"/>
              </a:solidFill>
            </a:endParaRPr>
          </a:p>
          <a:p>
            <a:pPr marL="457200" indent="-457200"/>
            <a:endParaRPr lang="pt-BR" sz="2400" i="1" dirty="0">
              <a:solidFill>
                <a:schemeClr val="tx1"/>
              </a:solidFill>
            </a:endParaRPr>
          </a:p>
          <a:p>
            <a:pPr marL="457200" indent="-457200"/>
            <a:endParaRPr lang="pt-BR" sz="2400" i="1" dirty="0">
              <a:solidFill>
                <a:schemeClr val="tx1"/>
              </a:solidFill>
            </a:endParaRPr>
          </a:p>
          <a:p>
            <a:pPr marL="457200" indent="-457200"/>
            <a:endParaRPr lang="pt-BR" sz="2400" i="1" dirty="0">
              <a:solidFill>
                <a:schemeClr val="tx1"/>
              </a:solidFill>
            </a:endParaRPr>
          </a:p>
        </p:txBody>
      </p:sp>
      <p:sp>
        <p:nvSpPr>
          <p:cNvPr id="36867" name="Text Box 5"/>
          <p:cNvSpPr txBox="1">
            <a:spLocks noChangeArrowheads="1"/>
          </p:cNvSpPr>
          <p:nvPr/>
        </p:nvSpPr>
        <p:spPr bwMode="auto">
          <a:xfrm>
            <a:off x="4649788" y="304800"/>
            <a:ext cx="4341812" cy="307975"/>
          </a:xfrm>
          <a:prstGeom prst="rect">
            <a:avLst/>
          </a:prstGeom>
          <a:noFill/>
          <a:ln w="9525">
            <a:noFill/>
            <a:miter lim="800000"/>
            <a:headEnd/>
            <a:tailEnd/>
          </a:ln>
        </p:spPr>
        <p:txBody>
          <a:bodyPr wrap="none">
            <a:spAutoFit/>
          </a:bodyPr>
          <a:lstStyle/>
          <a:p>
            <a:pPr algn="r"/>
            <a:r>
              <a:rPr lang="pt-BR"/>
              <a:t>PACTO INTERGERACIONAL: quem tutela o futuro?</a:t>
            </a:r>
          </a:p>
        </p:txBody>
      </p:sp>
    </p:spTree>
    <p:extLst>
      <p:ext uri="{BB962C8B-B14F-4D97-AF65-F5344CB8AC3E}">
        <p14:creationId xmlns="" xmlns:p14="http://schemas.microsoft.com/office/powerpoint/2010/main" val="195411058"/>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31640" y="2255961"/>
            <a:ext cx="6768752" cy="3693319"/>
          </a:xfrm>
          <a:prstGeom prst="rect">
            <a:avLst/>
          </a:prstGeom>
        </p:spPr>
        <p:txBody>
          <a:bodyPr wrap="square">
            <a:spAutoFit/>
          </a:bodyPr>
          <a:lstStyle/>
          <a:p>
            <a:r>
              <a:rPr lang="pt-BR" sz="1800" i="1" dirty="0" smtClean="0">
                <a:solidFill>
                  <a:schemeClr val="tx1"/>
                </a:solidFill>
              </a:rPr>
              <a:t>[...] Como disse um escritor francês, </a:t>
            </a:r>
            <a:r>
              <a:rPr lang="pt-BR" sz="1800" b="1" i="1" dirty="0" smtClean="0">
                <a:solidFill>
                  <a:schemeClr val="tx1"/>
                </a:solidFill>
              </a:rPr>
              <a:t>nós não somos os herdeiros de nossos pais, mas os devedores de nossas crianças</a:t>
            </a:r>
            <a:r>
              <a:rPr lang="pt-BR" sz="1800" i="1" dirty="0" smtClean="0">
                <a:solidFill>
                  <a:schemeClr val="tx1"/>
                </a:solidFill>
              </a:rPr>
              <a:t>. Para haver justiça, a riqueza que nós herdamos das gerações precedentes não deve ser dissipada para nossa própria conveniência e prazer, mas passada adiante, na medida do possível, para aqueles que nos sucederão.</a:t>
            </a:r>
            <a:r>
              <a:rPr lang="pt-BR" sz="1800" b="1" i="1" dirty="0" smtClean="0">
                <a:solidFill>
                  <a:schemeClr val="tx1"/>
                </a:solidFill>
              </a:rPr>
              <a:t> Certamente não há nenhuma justificativa moral em privar o outro de receber o que recebemos sem esforço de nossa parte</a:t>
            </a:r>
            <a:r>
              <a:rPr lang="pt-BR" sz="1800" i="1" dirty="0" smtClean="0">
                <a:solidFill>
                  <a:schemeClr val="tx1"/>
                </a:solidFill>
              </a:rPr>
              <a:t>. A expressão </a:t>
            </a:r>
            <a:r>
              <a:rPr lang="pt-BR" sz="1800" b="1" i="1" dirty="0" smtClean="0">
                <a:solidFill>
                  <a:schemeClr val="tx1"/>
                </a:solidFill>
              </a:rPr>
              <a:t>equidade intergeracional </a:t>
            </a:r>
            <a:r>
              <a:rPr lang="pt-BR" sz="1800" i="1" dirty="0" smtClean="0">
                <a:solidFill>
                  <a:schemeClr val="tx1"/>
                </a:solidFill>
              </a:rPr>
              <a:t>foi utilizada para representar esse conceito. Expressa o reconhecimento do que devemos a nossos antepassados e nossa gratidão para com eles, assim como o que devemos à posteridade. </a:t>
            </a:r>
          </a:p>
          <a:p>
            <a:r>
              <a:rPr lang="pt-BR" sz="1800" dirty="0" smtClean="0">
                <a:solidFill>
                  <a:schemeClr val="tx1"/>
                </a:solidFill>
              </a:rPr>
              <a:t>(VARELLA; PLATIAU, 2004, p. 3; negrito nosso.)</a:t>
            </a:r>
            <a:endParaRPr lang="pt-BR" sz="1800" dirty="0">
              <a:solidFill>
                <a:schemeClr val="tx1"/>
              </a:solidFill>
            </a:endParaRPr>
          </a:p>
        </p:txBody>
      </p:sp>
      <p:sp>
        <p:nvSpPr>
          <p:cNvPr id="3" name="CaixaDeTexto 2"/>
          <p:cNvSpPr txBox="1"/>
          <p:nvPr/>
        </p:nvSpPr>
        <p:spPr>
          <a:xfrm>
            <a:off x="5560027" y="260648"/>
            <a:ext cx="3188437" cy="307777"/>
          </a:xfrm>
          <a:prstGeom prst="rect">
            <a:avLst/>
          </a:prstGeom>
          <a:noFill/>
        </p:spPr>
        <p:txBody>
          <a:bodyPr wrap="none" rtlCol="0">
            <a:spAutoFit/>
          </a:bodyPr>
          <a:lstStyle/>
          <a:p>
            <a:r>
              <a:rPr lang="pt-BR" dirty="0" smtClean="0"/>
              <a:t>A geração futura é sujeito de direitos?</a:t>
            </a:r>
            <a:endParaRPr lang="pt-BR" dirty="0"/>
          </a:p>
        </p:txBody>
      </p:sp>
      <p:sp>
        <p:nvSpPr>
          <p:cNvPr id="4" name="CaixaDeTexto 3"/>
          <p:cNvSpPr txBox="1"/>
          <p:nvPr/>
        </p:nvSpPr>
        <p:spPr>
          <a:xfrm>
            <a:off x="1259632" y="1340768"/>
            <a:ext cx="7302192" cy="646331"/>
          </a:xfrm>
          <a:prstGeom prst="rect">
            <a:avLst/>
          </a:prstGeom>
          <a:noFill/>
        </p:spPr>
        <p:txBody>
          <a:bodyPr wrap="none" rtlCol="0">
            <a:spAutoFit/>
          </a:bodyPr>
          <a:lstStyle/>
          <a:p>
            <a:r>
              <a:rPr lang="pt-BR" sz="1800" b="1" dirty="0" smtClean="0">
                <a:solidFill>
                  <a:schemeClr val="tx1"/>
                </a:solidFill>
              </a:rPr>
              <a:t>Substituindo </a:t>
            </a:r>
          </a:p>
          <a:p>
            <a:r>
              <a:rPr lang="pt-BR" sz="1800" b="1" dirty="0" smtClean="0">
                <a:solidFill>
                  <a:schemeClr val="tx1"/>
                </a:solidFill>
              </a:rPr>
              <a:t>PACTO INTERGERACIONAL por EQUIDADE INTERGERACIONAL</a:t>
            </a:r>
            <a:endParaRPr lang="pt-BR" sz="1800" b="1"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27584" y="1012954"/>
            <a:ext cx="7560840" cy="4801314"/>
          </a:xfrm>
          <a:prstGeom prst="rect">
            <a:avLst/>
          </a:prstGeom>
        </p:spPr>
        <p:txBody>
          <a:bodyPr wrap="square">
            <a:spAutoFit/>
          </a:bodyPr>
          <a:lstStyle/>
          <a:p>
            <a:r>
              <a:rPr lang="pt-BR" sz="1800" i="1" dirty="0" smtClean="0">
                <a:solidFill>
                  <a:schemeClr val="tx1"/>
                </a:solidFill>
              </a:rPr>
              <a:t>Ao formular o </a:t>
            </a:r>
            <a:r>
              <a:rPr lang="pt-BR" sz="1800" b="1" i="1" u="sng" dirty="0" smtClean="0">
                <a:solidFill>
                  <a:schemeClr val="tx1"/>
                </a:solidFill>
              </a:rPr>
              <a:t>princípio de equidade intergeracional</a:t>
            </a:r>
            <a:r>
              <a:rPr lang="pt-BR" sz="1800" i="1" dirty="0" smtClean="0">
                <a:solidFill>
                  <a:schemeClr val="tx1"/>
                </a:solidFill>
              </a:rPr>
              <a:t>, SAMPAIO destaca que "as presentes gerações não podem deixar para as futuras gerações uma herança de </a:t>
            </a:r>
            <a:r>
              <a:rPr lang="pt-BR" sz="1800" i="1" dirty="0" err="1" smtClean="0">
                <a:solidFill>
                  <a:schemeClr val="tx1"/>
                </a:solidFill>
              </a:rPr>
              <a:t>deficits</a:t>
            </a:r>
            <a:r>
              <a:rPr lang="pt-BR" sz="1800" i="1" dirty="0" smtClean="0">
                <a:solidFill>
                  <a:schemeClr val="tx1"/>
                </a:solidFill>
              </a:rPr>
              <a:t> ambientais ou do estoque de recursos e benefícios inferiores aos que receberam das gerações passadas. </a:t>
            </a:r>
            <a:r>
              <a:rPr lang="pt-BR" sz="1800" b="1" i="1" u="sng" dirty="0" smtClean="0">
                <a:solidFill>
                  <a:schemeClr val="tx1"/>
                </a:solidFill>
              </a:rPr>
              <a:t>Esse é um princípio de justiça ou equidade que nos obriga a simular um diálogo com nossos filhos e netos na hora de tomar uma decisão que lhes possa prejudicar seriamente".</a:t>
            </a:r>
            <a:r>
              <a:rPr lang="pt-BR" sz="1800" i="1" dirty="0" smtClean="0">
                <a:solidFill>
                  <a:schemeClr val="tx1"/>
                </a:solidFill>
              </a:rPr>
              <a:t> Há um princípio de justiça ou equidade intergeracional que também fortalece tal entendimento. [...] À luz da responsabilidade (e também cautela) imposta como imperativo à conduta do ser humano contemporâneo, especialmente quando do manuseio de novas tecnologias, o princípio da precaução joga um papel fundamental para a tutela dos interesses (ou direitos?) das gerações futuras. Portanto, a incidência normativa do princípio da solidariedade nas relações entre gerações humanas revela a carga de deveres atribuída à geração presente, reforçando, inclusive </a:t>
            </a:r>
            <a:r>
              <a:rPr lang="pt-BR" sz="1800" b="1" i="1" u="sng" dirty="0" smtClean="0">
                <a:solidFill>
                  <a:schemeClr val="tx1"/>
                </a:solidFill>
              </a:rPr>
              <a:t>a tese da dignidade de tais vidas futuras</a:t>
            </a:r>
            <a:r>
              <a:rPr lang="pt-BR" sz="1800" i="1" dirty="0" smtClean="0">
                <a:solidFill>
                  <a:schemeClr val="tx1"/>
                </a:solidFill>
              </a:rPr>
              <a:t>, conforme já sinalizado em tópico anterior. </a:t>
            </a:r>
            <a:r>
              <a:rPr lang="pt-BR" sz="1800" dirty="0" smtClean="0">
                <a:solidFill>
                  <a:schemeClr val="tx1"/>
                </a:solidFill>
              </a:rPr>
              <a:t>(FENSTERSEIFER, 2008).</a:t>
            </a:r>
            <a:endParaRPr lang="pt-BR" sz="1800" dirty="0">
              <a:solidFill>
                <a:schemeClr val="tx1"/>
              </a:solidFill>
            </a:endParaRPr>
          </a:p>
        </p:txBody>
      </p:sp>
      <p:sp>
        <p:nvSpPr>
          <p:cNvPr id="3" name="CaixaDeTexto 2"/>
          <p:cNvSpPr txBox="1"/>
          <p:nvPr/>
        </p:nvSpPr>
        <p:spPr>
          <a:xfrm>
            <a:off x="5560027" y="260648"/>
            <a:ext cx="3188437" cy="307777"/>
          </a:xfrm>
          <a:prstGeom prst="rect">
            <a:avLst/>
          </a:prstGeom>
          <a:noFill/>
        </p:spPr>
        <p:txBody>
          <a:bodyPr wrap="none" rtlCol="0">
            <a:spAutoFit/>
          </a:bodyPr>
          <a:lstStyle/>
          <a:p>
            <a:r>
              <a:rPr lang="pt-BR" dirty="0" smtClean="0"/>
              <a:t>A geração futura é sujeito de direitos?</a:t>
            </a:r>
            <a:endParaRPr lang="pt-B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1268760"/>
            <a:ext cx="7741368" cy="3416320"/>
          </a:xfrm>
          <a:prstGeom prst="rect">
            <a:avLst/>
          </a:prstGeom>
          <a:noFill/>
        </p:spPr>
        <p:txBody>
          <a:bodyPr wrap="square" rtlCol="0">
            <a:spAutoFit/>
          </a:bodyPr>
          <a:lstStyle/>
          <a:p>
            <a:r>
              <a:rPr lang="pt-BR" sz="1800" dirty="0" smtClean="0">
                <a:solidFill>
                  <a:schemeClr val="tx1"/>
                </a:solidFill>
              </a:rPr>
              <a:t>Ética de </a:t>
            </a:r>
            <a:r>
              <a:rPr lang="pt-BR" sz="1800" dirty="0" err="1" smtClean="0">
                <a:solidFill>
                  <a:schemeClr val="tx1"/>
                </a:solidFill>
              </a:rPr>
              <a:t>kant</a:t>
            </a:r>
            <a:r>
              <a:rPr lang="pt-BR" sz="1800" dirty="0" smtClean="0">
                <a:solidFill>
                  <a:schemeClr val="tx1"/>
                </a:solidFill>
              </a:rPr>
              <a:t> – imperativo de curto </a:t>
            </a:r>
            <a:r>
              <a:rPr lang="pt-BR" sz="1800" dirty="0" smtClean="0">
                <a:solidFill>
                  <a:schemeClr val="tx1"/>
                </a:solidFill>
              </a:rPr>
              <a:t>prazo</a:t>
            </a:r>
          </a:p>
          <a:p>
            <a:endParaRPr lang="pt-BR" sz="1800" dirty="0" smtClean="0">
              <a:solidFill>
                <a:schemeClr val="tx1"/>
              </a:solidFill>
            </a:endParaRPr>
          </a:p>
          <a:p>
            <a:r>
              <a:rPr lang="pt-BR" sz="1800" i="1" dirty="0" smtClean="0">
                <a:solidFill>
                  <a:schemeClr val="tx1"/>
                </a:solidFill>
              </a:rPr>
              <a:t>“Para </a:t>
            </a:r>
            <a:r>
              <a:rPr lang="pt-BR" sz="1800" i="1" dirty="0" smtClean="0">
                <a:solidFill>
                  <a:schemeClr val="tx1"/>
                </a:solidFill>
              </a:rPr>
              <a:t>saber o que devo fazer para que minha vontade seja moral, </a:t>
            </a:r>
            <a:r>
              <a:rPr lang="pt-BR" sz="1800" b="1" i="1" dirty="0" smtClean="0">
                <a:solidFill>
                  <a:schemeClr val="tx1"/>
                </a:solidFill>
              </a:rPr>
              <a:t>para tanto não preciso de nenhuma perspicácia de longo alcance.</a:t>
            </a:r>
            <a:r>
              <a:rPr lang="pt-BR" sz="1800" i="1" dirty="0" smtClean="0">
                <a:solidFill>
                  <a:schemeClr val="tx1"/>
                </a:solidFill>
              </a:rPr>
              <a:t> Inexperiente na compreensão do percurso do mundo, incapaz de preparar-me para os incidentes sucessivos do mesmo, ainda assim posso saber como devo agir em conformidade com a lei moral</a:t>
            </a:r>
            <a:r>
              <a:rPr lang="pt-BR" sz="1800" i="1" dirty="0" smtClean="0">
                <a:solidFill>
                  <a:schemeClr val="tx1"/>
                </a:solidFill>
              </a:rPr>
              <a:t>.” </a:t>
            </a:r>
            <a:endParaRPr lang="pt-BR" sz="1800" i="1" dirty="0" smtClean="0">
              <a:solidFill>
                <a:schemeClr val="tx1"/>
              </a:solidFill>
            </a:endParaRPr>
          </a:p>
          <a:p>
            <a:r>
              <a:rPr lang="pt-BR" sz="1800" dirty="0" smtClean="0">
                <a:solidFill>
                  <a:schemeClr val="tx1"/>
                </a:solidFill>
              </a:rPr>
              <a:t>(KANT, Fundamentação da Metafísica dos Costumes, apud JONAS, 2006, pp. 36-37</a:t>
            </a:r>
            <a:r>
              <a:rPr lang="pt-BR" sz="1800" dirty="0" smtClean="0">
                <a:solidFill>
                  <a:schemeClr val="tx1"/>
                </a:solidFill>
              </a:rPr>
              <a:t>)</a:t>
            </a:r>
          </a:p>
          <a:p>
            <a:endParaRPr lang="pt-BR" sz="1800" dirty="0" smtClean="0">
              <a:solidFill>
                <a:schemeClr val="tx1"/>
              </a:solidFill>
            </a:endParaRPr>
          </a:p>
          <a:p>
            <a:endParaRPr lang="pt-BR" sz="1800" dirty="0" smtClean="0">
              <a:solidFill>
                <a:schemeClr val="tx1"/>
              </a:solidFill>
            </a:endParaRPr>
          </a:p>
          <a:p>
            <a:endParaRPr lang="pt-BR" sz="1800" dirty="0">
              <a:solidFill>
                <a:schemeClr val="tx1"/>
              </a:solidFill>
            </a:endParaRPr>
          </a:p>
        </p:txBody>
      </p:sp>
      <p:sp>
        <p:nvSpPr>
          <p:cNvPr id="3" name="CaixaDeTexto 2"/>
          <p:cNvSpPr txBox="1"/>
          <p:nvPr/>
        </p:nvSpPr>
        <p:spPr>
          <a:xfrm>
            <a:off x="6372200" y="260648"/>
            <a:ext cx="2743059" cy="307777"/>
          </a:xfrm>
          <a:prstGeom prst="rect">
            <a:avLst/>
          </a:prstGeom>
          <a:noFill/>
        </p:spPr>
        <p:txBody>
          <a:bodyPr wrap="none" rtlCol="0">
            <a:spAutoFit/>
          </a:bodyPr>
          <a:lstStyle/>
          <a:p>
            <a:r>
              <a:rPr lang="pt-BR" dirty="0" smtClean="0"/>
              <a:t>Crítica de Jonas à Ética </a:t>
            </a:r>
            <a:r>
              <a:rPr lang="pt-BR" dirty="0" smtClean="0"/>
              <a:t>de Kant</a:t>
            </a:r>
            <a:endParaRPr lang="pt-B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1268760"/>
            <a:ext cx="7741368" cy="4801314"/>
          </a:xfrm>
          <a:prstGeom prst="rect">
            <a:avLst/>
          </a:prstGeom>
          <a:noFill/>
        </p:spPr>
        <p:txBody>
          <a:bodyPr wrap="square" rtlCol="0">
            <a:spAutoFit/>
          </a:bodyPr>
          <a:lstStyle/>
          <a:p>
            <a:r>
              <a:rPr lang="pt-BR" sz="1800" i="1" dirty="0" smtClean="0">
                <a:solidFill>
                  <a:schemeClr val="tx1"/>
                </a:solidFill>
              </a:rPr>
              <a:t>“Todos os mandamentos e máximas da ética tradicional, fossem quais fossem suas diferenças de conteúdo, demonstram esse confinamento ao círculo imediato da ação. “Ama o teu próximo como a ti mesmo”; “Faze aos outros o que gostarias que eles fizessem a ti”; “Almeja a excelência por meio do desenvolvimento e da realização das melhores possibilidades da tua existência como homem”; “Submete o teu bem pessoal ao bem comum”; “Nunca trates os teus semelhantes como simples meios, mas sempre como fins em si mesmos”; e assim por diante</a:t>
            </a:r>
            <a:r>
              <a:rPr lang="pt-BR" sz="1800" b="1" i="1" dirty="0" smtClean="0">
                <a:solidFill>
                  <a:schemeClr val="tx1"/>
                </a:solidFill>
              </a:rPr>
              <a:t>. Em todas estas máximas, aquele que age e o “outro” de seu agir são partícipes de um presente comum. Os que vivem agora e os que de alguma forma têm trânsito comigo são os que têm alguma reivindicação sobre minha conduta, na medida em que esta os afete pelo fazer ou pelo omitir. O universo moral consiste nos contemporâneos, e o seu horizonte futuro limita-se à extensão previsível do tempo de suas vidas</a:t>
            </a:r>
            <a:r>
              <a:rPr lang="pt-BR" sz="1800" i="1" dirty="0" smtClean="0">
                <a:solidFill>
                  <a:schemeClr val="tx1"/>
                </a:solidFill>
              </a:rPr>
              <a:t>.”</a:t>
            </a:r>
          </a:p>
          <a:p>
            <a:r>
              <a:rPr lang="pt-BR" sz="1800" dirty="0" smtClean="0">
                <a:solidFill>
                  <a:schemeClr val="tx1"/>
                </a:solidFill>
              </a:rPr>
              <a:t>(JONAS, 2006, p. 36.)</a:t>
            </a:r>
          </a:p>
          <a:p>
            <a:endParaRPr lang="pt-BR" sz="1800" dirty="0">
              <a:solidFill>
                <a:schemeClr val="tx1"/>
              </a:solidFill>
            </a:endParaRPr>
          </a:p>
        </p:txBody>
      </p:sp>
      <p:sp>
        <p:nvSpPr>
          <p:cNvPr id="3" name="CaixaDeTexto 2"/>
          <p:cNvSpPr txBox="1"/>
          <p:nvPr/>
        </p:nvSpPr>
        <p:spPr>
          <a:xfrm>
            <a:off x="5572467" y="260648"/>
            <a:ext cx="3248005" cy="307777"/>
          </a:xfrm>
          <a:prstGeom prst="rect">
            <a:avLst/>
          </a:prstGeom>
          <a:noFill/>
        </p:spPr>
        <p:txBody>
          <a:bodyPr wrap="none" rtlCol="0">
            <a:spAutoFit/>
          </a:bodyPr>
          <a:lstStyle/>
          <a:p>
            <a:r>
              <a:rPr lang="pt-BR" dirty="0" smtClean="0"/>
              <a:t>Crítica de Jonas à ética de curto prazo</a:t>
            </a:r>
            <a:endParaRPr lang="pt-B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1268760"/>
            <a:ext cx="7741368" cy="3970318"/>
          </a:xfrm>
          <a:prstGeom prst="rect">
            <a:avLst/>
          </a:prstGeom>
          <a:noFill/>
        </p:spPr>
        <p:txBody>
          <a:bodyPr wrap="square" rtlCol="0">
            <a:spAutoFit/>
          </a:bodyPr>
          <a:lstStyle/>
          <a:p>
            <a:r>
              <a:rPr lang="pt-BR" sz="1800" i="1" dirty="0" smtClean="0">
                <a:solidFill>
                  <a:schemeClr val="tx1"/>
                </a:solidFill>
              </a:rPr>
              <a:t>“Decerto que as antigas prescrições da ética do próximo – as prescrições da justiça, da misericórdia, da honradez, etc. – ainda são válidas, em sua </a:t>
            </a:r>
            <a:r>
              <a:rPr lang="pt-BR" sz="1800" i="1" dirty="0" err="1" smtClean="0">
                <a:solidFill>
                  <a:schemeClr val="tx1"/>
                </a:solidFill>
              </a:rPr>
              <a:t>imediaticidade</a:t>
            </a:r>
            <a:r>
              <a:rPr lang="pt-BR" sz="1800" i="1" dirty="0" smtClean="0">
                <a:solidFill>
                  <a:schemeClr val="tx1"/>
                </a:solidFill>
              </a:rPr>
              <a:t> íntima, para a esfera mais próxima, quotidiana, da interação humana. </a:t>
            </a:r>
            <a:r>
              <a:rPr lang="pt-BR" sz="1800" b="1" i="1" dirty="0" smtClean="0">
                <a:solidFill>
                  <a:schemeClr val="tx1"/>
                </a:solidFill>
              </a:rPr>
              <a:t>Mas essa esfera torna-se </a:t>
            </a:r>
            <a:r>
              <a:rPr lang="pt-BR" sz="1800" b="1" i="1" dirty="0" err="1" smtClean="0">
                <a:solidFill>
                  <a:schemeClr val="tx1"/>
                </a:solidFill>
              </a:rPr>
              <a:t>ensombrecida</a:t>
            </a:r>
            <a:r>
              <a:rPr lang="pt-BR" sz="1800" b="1" i="1" dirty="0" smtClean="0">
                <a:solidFill>
                  <a:schemeClr val="tx1"/>
                </a:solidFill>
              </a:rPr>
              <a:t> pelo crescente domínio do fazer coletivo, no qual ator, ação e efeito não são mais os mesmos da esfera próxima. Isso impõe à ética, pela enormidade de suas forças, </a:t>
            </a:r>
            <a:r>
              <a:rPr lang="pt-BR" sz="1800" b="1" i="1" u="sng" dirty="0" smtClean="0">
                <a:solidFill>
                  <a:schemeClr val="tx1"/>
                </a:solidFill>
              </a:rPr>
              <a:t>uma nova dimensão, nunca antes sonhada, de responsabilidade</a:t>
            </a:r>
            <a:r>
              <a:rPr lang="pt-BR" sz="1800" b="1" i="1" dirty="0" smtClean="0">
                <a:solidFill>
                  <a:schemeClr val="tx1"/>
                </a:solidFill>
              </a:rPr>
              <a:t>.”</a:t>
            </a:r>
          </a:p>
          <a:p>
            <a:endParaRPr lang="pt-BR" sz="1800" dirty="0" smtClean="0">
              <a:solidFill>
                <a:schemeClr val="tx1"/>
              </a:solidFill>
            </a:endParaRPr>
          </a:p>
          <a:p>
            <a:r>
              <a:rPr lang="pt-BR" sz="1800" dirty="0" smtClean="0">
                <a:solidFill>
                  <a:schemeClr val="tx1"/>
                </a:solidFill>
              </a:rPr>
              <a:t>(JONAS)</a:t>
            </a:r>
          </a:p>
          <a:p>
            <a:endParaRPr lang="pt-BR" sz="1800" dirty="0" smtClean="0">
              <a:solidFill>
                <a:schemeClr val="tx1"/>
              </a:solidFill>
            </a:endParaRPr>
          </a:p>
          <a:p>
            <a:r>
              <a:rPr lang="pt-BR" sz="1800" dirty="0" smtClean="0">
                <a:solidFill>
                  <a:schemeClr val="tx1"/>
                </a:solidFill>
              </a:rPr>
              <a:t>Nova dimensão de responsabilidade </a:t>
            </a:r>
            <a:r>
              <a:rPr lang="pt-BR" sz="1800" dirty="0" smtClean="0">
                <a:solidFill>
                  <a:schemeClr val="tx1"/>
                </a:solidFill>
                <a:sym typeface="Wingdings" pitchFamily="2" charset="2"/>
              </a:rPr>
              <a:t> inserir o distante, o futuro, na avaliação da decisão no presente. </a:t>
            </a:r>
            <a:endParaRPr lang="pt-BR" sz="1800" dirty="0" smtClean="0">
              <a:solidFill>
                <a:schemeClr val="tx1"/>
              </a:solidFill>
            </a:endParaRPr>
          </a:p>
          <a:p>
            <a:endParaRPr lang="pt-BR" sz="1800" dirty="0">
              <a:solidFill>
                <a:schemeClr val="tx1"/>
              </a:solidFill>
            </a:endParaRPr>
          </a:p>
        </p:txBody>
      </p:sp>
      <p:sp>
        <p:nvSpPr>
          <p:cNvPr id="3" name="CaixaDeTexto 2"/>
          <p:cNvSpPr txBox="1"/>
          <p:nvPr/>
        </p:nvSpPr>
        <p:spPr>
          <a:xfrm>
            <a:off x="5572467" y="260648"/>
            <a:ext cx="3248005" cy="307777"/>
          </a:xfrm>
          <a:prstGeom prst="rect">
            <a:avLst/>
          </a:prstGeom>
          <a:noFill/>
        </p:spPr>
        <p:txBody>
          <a:bodyPr wrap="none" rtlCol="0">
            <a:spAutoFit/>
          </a:bodyPr>
          <a:lstStyle/>
          <a:p>
            <a:r>
              <a:rPr lang="pt-BR" dirty="0" smtClean="0"/>
              <a:t>Crítica de Jonas à ética de curto prazo</a:t>
            </a:r>
            <a:endParaRPr lang="pt-B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1196752"/>
            <a:ext cx="4824536" cy="50783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pt-BR" sz="1800" dirty="0" smtClean="0">
                <a:solidFill>
                  <a:schemeClr val="tx1"/>
                </a:solidFill>
              </a:rPr>
              <a:t>IMPERATIVOS DA NOVA ÉTICA DE JONAS</a:t>
            </a:r>
          </a:p>
          <a:p>
            <a:endParaRPr lang="pt-BR" sz="1800" dirty="0" smtClean="0">
              <a:solidFill>
                <a:schemeClr val="tx1"/>
              </a:solidFill>
            </a:endParaRPr>
          </a:p>
          <a:p>
            <a:r>
              <a:rPr lang="pt-BR" sz="1800" dirty="0" smtClean="0">
                <a:solidFill>
                  <a:schemeClr val="tx1"/>
                </a:solidFill>
              </a:rPr>
              <a:t>I. </a:t>
            </a:r>
            <a:r>
              <a:rPr lang="pt-BR" sz="1800" dirty="0" smtClean="0">
                <a:solidFill>
                  <a:schemeClr val="tx1"/>
                </a:solidFill>
              </a:rPr>
              <a:t>age de modo a que os efeitos da tua ação sejam compatíveis com a permanência</a:t>
            </a:r>
          </a:p>
          <a:p>
            <a:r>
              <a:rPr lang="pt-BR" sz="1800" dirty="0" smtClean="0">
                <a:solidFill>
                  <a:schemeClr val="tx1"/>
                </a:solidFill>
              </a:rPr>
              <a:t>de uma autêntica vida humana sobre a Terra; </a:t>
            </a:r>
            <a:r>
              <a:rPr lang="pt-BR" sz="1800" dirty="0" smtClean="0">
                <a:solidFill>
                  <a:schemeClr val="tx1"/>
                </a:solidFill>
              </a:rPr>
              <a:t>ou</a:t>
            </a:r>
          </a:p>
          <a:p>
            <a:endParaRPr lang="pt-BR" sz="1800" dirty="0" smtClean="0">
              <a:solidFill>
                <a:schemeClr val="tx1"/>
              </a:solidFill>
            </a:endParaRPr>
          </a:p>
          <a:p>
            <a:r>
              <a:rPr lang="pt-BR" sz="1800" dirty="0" smtClean="0">
                <a:solidFill>
                  <a:schemeClr val="tx1"/>
                </a:solidFill>
              </a:rPr>
              <a:t>II. age de modo que os efeitos da tua ação não sejam destrutivos para a possibilidade</a:t>
            </a:r>
          </a:p>
          <a:p>
            <a:r>
              <a:rPr lang="pt-BR" sz="1800" dirty="0" smtClean="0">
                <a:solidFill>
                  <a:schemeClr val="tx1"/>
                </a:solidFill>
              </a:rPr>
              <a:t>futura de uma tal vida; </a:t>
            </a:r>
            <a:r>
              <a:rPr lang="pt-BR" sz="1800" dirty="0" smtClean="0">
                <a:solidFill>
                  <a:schemeClr val="tx1"/>
                </a:solidFill>
              </a:rPr>
              <a:t>ou</a:t>
            </a:r>
          </a:p>
          <a:p>
            <a:endParaRPr lang="pt-BR" sz="1800" dirty="0" smtClean="0">
              <a:solidFill>
                <a:schemeClr val="tx1"/>
              </a:solidFill>
            </a:endParaRPr>
          </a:p>
          <a:p>
            <a:r>
              <a:rPr lang="pt-BR" sz="1800" dirty="0" smtClean="0">
                <a:solidFill>
                  <a:schemeClr val="tx1"/>
                </a:solidFill>
              </a:rPr>
              <a:t>III. não ponhas em perigo as condições necessárias para a conservação </a:t>
            </a:r>
            <a:r>
              <a:rPr lang="pt-BR" sz="1800" dirty="0" err="1" smtClean="0">
                <a:solidFill>
                  <a:schemeClr val="tx1"/>
                </a:solidFill>
              </a:rPr>
              <a:t>indefi</a:t>
            </a:r>
            <a:r>
              <a:rPr lang="pt-BR" sz="1800" dirty="0" smtClean="0">
                <a:solidFill>
                  <a:schemeClr val="tx1"/>
                </a:solidFill>
              </a:rPr>
              <a:t> </a:t>
            </a:r>
            <a:r>
              <a:rPr lang="pt-BR" sz="1800" dirty="0" err="1" smtClean="0">
                <a:solidFill>
                  <a:schemeClr val="tx1"/>
                </a:solidFill>
              </a:rPr>
              <a:t>nida</a:t>
            </a:r>
            <a:endParaRPr lang="pt-BR" sz="1800" dirty="0" smtClean="0">
              <a:solidFill>
                <a:schemeClr val="tx1"/>
              </a:solidFill>
            </a:endParaRPr>
          </a:p>
          <a:p>
            <a:r>
              <a:rPr lang="pt-BR" sz="1800" dirty="0" smtClean="0">
                <a:solidFill>
                  <a:schemeClr val="tx1"/>
                </a:solidFill>
              </a:rPr>
              <a:t>da humanidade sobre a Terra; </a:t>
            </a:r>
            <a:r>
              <a:rPr lang="pt-BR" sz="1800" dirty="0" smtClean="0">
                <a:solidFill>
                  <a:schemeClr val="tx1"/>
                </a:solidFill>
              </a:rPr>
              <a:t>ou</a:t>
            </a:r>
          </a:p>
          <a:p>
            <a:endParaRPr lang="pt-BR" sz="1800" dirty="0" smtClean="0">
              <a:solidFill>
                <a:schemeClr val="tx1"/>
              </a:solidFill>
            </a:endParaRPr>
          </a:p>
          <a:p>
            <a:r>
              <a:rPr lang="pt-BR" sz="1800" dirty="0" smtClean="0">
                <a:solidFill>
                  <a:schemeClr val="tx1"/>
                </a:solidFill>
              </a:rPr>
              <a:t>IV. inclui na tua escolha presente a futura integridade do homem como um dos</a:t>
            </a:r>
          </a:p>
          <a:p>
            <a:r>
              <a:rPr lang="pt-BR" sz="1800" dirty="0" smtClean="0">
                <a:solidFill>
                  <a:schemeClr val="tx1"/>
                </a:solidFill>
              </a:rPr>
              <a:t>objetos do teu querer.</a:t>
            </a:r>
            <a:endParaRPr lang="pt-BR" sz="1800" dirty="0">
              <a:solidFill>
                <a:schemeClr val="tx1"/>
              </a:solidFill>
            </a:endParaRPr>
          </a:p>
        </p:txBody>
      </p:sp>
      <p:sp>
        <p:nvSpPr>
          <p:cNvPr id="3" name="CaixaDeTexto 2"/>
          <p:cNvSpPr txBox="1"/>
          <p:nvPr/>
        </p:nvSpPr>
        <p:spPr>
          <a:xfrm>
            <a:off x="5904656" y="2793702"/>
            <a:ext cx="3059832" cy="923330"/>
          </a:xfrm>
          <a:prstGeom prst="rect">
            <a:avLst/>
          </a:prstGeom>
          <a:noFill/>
        </p:spPr>
        <p:txBody>
          <a:bodyPr wrap="square" rtlCol="0">
            <a:spAutoFit/>
          </a:bodyPr>
          <a:lstStyle/>
          <a:p>
            <a:r>
              <a:rPr lang="pt-BR" sz="1800" b="1" dirty="0" smtClean="0">
                <a:solidFill>
                  <a:schemeClr val="tx1"/>
                </a:solidFill>
              </a:rPr>
              <a:t>COMO APLICAR ESTES IMPERATIVOS  À PREVIDÊNCIA?</a:t>
            </a:r>
            <a:endParaRPr lang="pt-BR" sz="1800" b="1" dirty="0">
              <a:solidFill>
                <a:schemeClr val="tx1"/>
              </a:solidFill>
            </a:endParaRPr>
          </a:p>
        </p:txBody>
      </p:sp>
      <p:sp>
        <p:nvSpPr>
          <p:cNvPr id="5" name="CaixaDeTexto 4"/>
          <p:cNvSpPr txBox="1"/>
          <p:nvPr/>
        </p:nvSpPr>
        <p:spPr>
          <a:xfrm>
            <a:off x="6644876" y="260648"/>
            <a:ext cx="2175596" cy="307777"/>
          </a:xfrm>
          <a:prstGeom prst="rect">
            <a:avLst/>
          </a:prstGeom>
          <a:noFill/>
        </p:spPr>
        <p:txBody>
          <a:bodyPr wrap="none" rtlCol="0">
            <a:spAutoFit/>
          </a:bodyPr>
          <a:lstStyle/>
          <a:p>
            <a:r>
              <a:rPr lang="pt-BR" dirty="0" smtClean="0"/>
              <a:t>Novos imperativos éticos</a:t>
            </a:r>
            <a:endParaRPr lang="pt-B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68313" y="836712"/>
            <a:ext cx="8359775" cy="7571299"/>
          </a:xfrm>
          <a:prstGeom prst="rect">
            <a:avLst/>
          </a:prstGeom>
          <a:noFill/>
          <a:ln w="9525">
            <a:noFill/>
            <a:miter lim="800000"/>
            <a:headEnd/>
            <a:tailEnd/>
          </a:ln>
        </p:spPr>
        <p:txBody>
          <a:bodyPr lIns="91435" tIns="45718" rIns="91435" bIns="45718">
            <a:spAutoFit/>
          </a:bodyPr>
          <a:lstStyle/>
          <a:p>
            <a:pPr marL="457200" indent="-457200" algn="just">
              <a:defRPr/>
            </a:pPr>
            <a:r>
              <a:rPr lang="pt-BR" sz="1800" b="1" dirty="0">
                <a:solidFill>
                  <a:schemeClr val="tx1"/>
                </a:solidFill>
              </a:rPr>
              <a:t>A GERAÇÃO FUTURA É SUJEITO DE DIREITOS? </a:t>
            </a:r>
          </a:p>
          <a:p>
            <a:pPr algn="just">
              <a:defRPr/>
            </a:pPr>
            <a:r>
              <a:rPr lang="pt-BR" sz="1800" dirty="0">
                <a:solidFill>
                  <a:schemeClr val="tx1"/>
                </a:solidFill>
              </a:rPr>
              <a:t>[...] </a:t>
            </a:r>
            <a:r>
              <a:rPr lang="pt-BR" sz="1800" b="1" dirty="0">
                <a:solidFill>
                  <a:schemeClr val="tx1"/>
                </a:solidFill>
              </a:rPr>
              <a:t>é necessária uma interpretação mais ampla dos direitos humanos para refletir os interesses mais diversificados das gerações futuras</a:t>
            </a:r>
            <a:r>
              <a:rPr lang="pt-BR" sz="1800" dirty="0">
                <a:solidFill>
                  <a:schemeClr val="tx1"/>
                </a:solidFill>
              </a:rPr>
              <a:t>.  (VARELLA; PLATIAU, 2004, p. 8.)</a:t>
            </a:r>
          </a:p>
          <a:p>
            <a:pPr marL="457200" indent="-457200" algn="just">
              <a:defRPr/>
            </a:pPr>
            <a:endParaRPr lang="pt-BR" sz="1800" b="1" dirty="0">
              <a:solidFill>
                <a:schemeClr val="tx1"/>
              </a:solidFill>
            </a:endParaRPr>
          </a:p>
          <a:p>
            <a:pPr marL="457200" indent="-457200" algn="just">
              <a:defRPr/>
            </a:pPr>
            <a:r>
              <a:rPr lang="pt-BR" sz="1800" b="1" dirty="0">
                <a:solidFill>
                  <a:schemeClr val="tx1"/>
                </a:solidFill>
              </a:rPr>
              <a:t>NECESSIDADE DE NOVA ÉTICA, NOVOS PRINCÍPIOS</a:t>
            </a:r>
          </a:p>
          <a:p>
            <a:pPr marL="457200" indent="-457200" algn="just">
              <a:defRPr/>
            </a:pPr>
            <a:endParaRPr lang="pt-BR" sz="1800" i="1" dirty="0">
              <a:solidFill>
                <a:schemeClr val="tx1"/>
              </a:solidFill>
            </a:endParaRPr>
          </a:p>
          <a:p>
            <a:pPr algn="just">
              <a:defRPr/>
            </a:pPr>
            <a:r>
              <a:rPr lang="pt-BR" sz="1800" b="1" dirty="0">
                <a:solidFill>
                  <a:schemeClr val="tx1"/>
                </a:solidFill>
              </a:rPr>
              <a:t>Princípio da Responsabilidade (Hans Jonas) </a:t>
            </a:r>
          </a:p>
          <a:p>
            <a:pPr marL="457200" indent="-457200" algn="just">
              <a:buFontTx/>
              <a:buChar char="-"/>
              <a:defRPr/>
            </a:pPr>
            <a:r>
              <a:rPr lang="pt-BR" sz="1800" i="1" dirty="0">
                <a:solidFill>
                  <a:schemeClr val="tx1"/>
                </a:solidFill>
              </a:rPr>
              <a:t>Proposta de novos imperativos. Geração atual não tem o direito de colocar em risco a existência futura. </a:t>
            </a:r>
          </a:p>
          <a:p>
            <a:pPr marL="457200" indent="-457200" algn="just">
              <a:buFontTx/>
              <a:buChar char="-"/>
              <a:defRPr/>
            </a:pPr>
            <a:endParaRPr lang="pt-BR" sz="1800" i="1" dirty="0">
              <a:solidFill>
                <a:schemeClr val="tx1"/>
              </a:solidFill>
            </a:endParaRPr>
          </a:p>
          <a:p>
            <a:pPr marL="457200" indent="-457200" algn="just">
              <a:defRPr/>
            </a:pPr>
            <a:r>
              <a:rPr lang="pt-BR" sz="1800" b="1" dirty="0">
                <a:solidFill>
                  <a:schemeClr val="tx1"/>
                </a:solidFill>
              </a:rPr>
              <a:t>Princípio da Precaução</a:t>
            </a:r>
          </a:p>
          <a:p>
            <a:pPr marL="457200" indent="-457200" algn="just">
              <a:buFontTx/>
              <a:buChar char="-"/>
              <a:defRPr/>
            </a:pPr>
            <a:r>
              <a:rPr lang="pt-BR" sz="1800" dirty="0">
                <a:solidFill>
                  <a:schemeClr val="tx1"/>
                </a:solidFill>
              </a:rPr>
              <a:t>Aplicável de forma suplementar, na falta de certeza científica sobre o diagnóstico, exige licenciamento prévio, financia estudo complementar, etc.  </a:t>
            </a:r>
          </a:p>
          <a:p>
            <a:pPr marL="457200" indent="-457200" algn="just">
              <a:buFontTx/>
              <a:buChar char="-"/>
              <a:defRPr/>
            </a:pPr>
            <a:endParaRPr lang="pt-BR" sz="1800" dirty="0">
              <a:solidFill>
                <a:schemeClr val="tx1"/>
              </a:solidFill>
            </a:endParaRPr>
          </a:p>
          <a:p>
            <a:pPr marL="457200" indent="-457200" algn="just">
              <a:defRPr/>
            </a:pPr>
            <a:r>
              <a:rPr lang="pt-BR" sz="1800" b="1" dirty="0">
                <a:solidFill>
                  <a:schemeClr val="tx1"/>
                </a:solidFill>
              </a:rPr>
              <a:t>Os tutores do futuro: </a:t>
            </a:r>
          </a:p>
          <a:p>
            <a:pPr marL="457200" indent="-457200" algn="just">
              <a:buFontTx/>
              <a:buChar char="-"/>
              <a:defRPr/>
            </a:pPr>
            <a:r>
              <a:rPr lang="pt-BR" sz="1800" dirty="0">
                <a:solidFill>
                  <a:schemeClr val="tx1"/>
                </a:solidFill>
              </a:rPr>
              <a:t>Acadêmicos, doutrinadores do direito previdenciário</a:t>
            </a:r>
          </a:p>
          <a:p>
            <a:pPr marL="457200" indent="-457200" algn="just">
              <a:buFontTx/>
              <a:buChar char="-"/>
              <a:defRPr/>
            </a:pPr>
            <a:r>
              <a:rPr lang="pt-BR" sz="1800" dirty="0">
                <a:solidFill>
                  <a:schemeClr val="tx1"/>
                </a:solidFill>
              </a:rPr>
              <a:t>Poderes judiciário, executivo e legislativo</a:t>
            </a:r>
          </a:p>
          <a:p>
            <a:pPr marL="457200" indent="-457200" algn="just">
              <a:buFontTx/>
              <a:buChar char="-"/>
              <a:defRPr/>
            </a:pPr>
            <a:r>
              <a:rPr lang="pt-BR" sz="1800" dirty="0">
                <a:solidFill>
                  <a:schemeClr val="tx1"/>
                </a:solidFill>
              </a:rPr>
              <a:t>Ministério Público (tutela de direitos difusos</a:t>
            </a:r>
            <a:r>
              <a:rPr lang="pt-BR" sz="1800" dirty="0" smtClean="0">
                <a:solidFill>
                  <a:schemeClr val="tx1"/>
                </a:solidFill>
              </a:rPr>
              <a:t>)</a:t>
            </a:r>
          </a:p>
          <a:p>
            <a:pPr marL="457200" indent="-457200" algn="just">
              <a:buFontTx/>
              <a:buChar char="-"/>
              <a:defRPr/>
            </a:pPr>
            <a:r>
              <a:rPr lang="pt-BR" sz="1800" dirty="0" smtClean="0">
                <a:solidFill>
                  <a:schemeClr val="tx1"/>
                </a:solidFill>
              </a:rPr>
              <a:t>Profissionais que militam em instituições previdenciárias</a:t>
            </a:r>
            <a:endParaRPr lang="pt-BR" sz="1800" dirty="0">
              <a:solidFill>
                <a:schemeClr val="tx1"/>
              </a:solidFill>
            </a:endParaRPr>
          </a:p>
          <a:p>
            <a:pPr marL="457200" indent="-457200" algn="just">
              <a:buFontTx/>
              <a:buChar char="-"/>
              <a:defRPr/>
            </a:pPr>
            <a:r>
              <a:rPr lang="pt-BR" sz="1800" dirty="0">
                <a:solidFill>
                  <a:schemeClr val="tx1"/>
                </a:solidFill>
              </a:rPr>
              <a:t>Sociedade </a:t>
            </a:r>
            <a:r>
              <a:rPr lang="pt-BR" sz="1800" dirty="0">
                <a:solidFill>
                  <a:schemeClr val="tx1"/>
                </a:solidFill>
                <a:sym typeface="Wingdings" pitchFamily="2" charset="2"/>
              </a:rPr>
              <a:t> TODOS NÓS</a:t>
            </a:r>
            <a:endParaRPr lang="pt-BR" sz="1800" dirty="0">
              <a:solidFill>
                <a:schemeClr val="tx1"/>
              </a:solidFill>
            </a:endParaRPr>
          </a:p>
          <a:p>
            <a:pPr marL="457200" indent="-457200" algn="just">
              <a:buFontTx/>
              <a:buChar char="-"/>
              <a:defRPr/>
            </a:pPr>
            <a:endParaRPr lang="pt-BR" sz="1800" dirty="0">
              <a:solidFill>
                <a:schemeClr val="tx1"/>
              </a:solidFill>
            </a:endParaRPr>
          </a:p>
          <a:p>
            <a:pPr marL="457200" indent="-457200" algn="just">
              <a:buFontTx/>
              <a:buChar char="-"/>
              <a:defRPr/>
            </a:pPr>
            <a:endParaRPr lang="pt-BR" sz="1800" dirty="0">
              <a:solidFill>
                <a:schemeClr val="tx1"/>
              </a:solidFill>
            </a:endParaRPr>
          </a:p>
          <a:p>
            <a:pPr marL="457200" indent="-457200" algn="just">
              <a:defRPr/>
            </a:pPr>
            <a:r>
              <a:rPr lang="pt-BR" sz="1800" dirty="0">
                <a:solidFill>
                  <a:schemeClr val="tx1"/>
                </a:solidFill>
              </a:rPr>
              <a:t> </a:t>
            </a:r>
          </a:p>
          <a:p>
            <a:pPr marL="457200" indent="-457200" algn="just">
              <a:defRPr/>
            </a:pPr>
            <a:endParaRPr lang="pt-BR" sz="1800" dirty="0">
              <a:solidFill>
                <a:schemeClr val="tx1"/>
              </a:solidFill>
            </a:endParaRPr>
          </a:p>
          <a:p>
            <a:pPr marL="457200" indent="-457200" algn="just">
              <a:defRPr/>
            </a:pPr>
            <a:endParaRPr lang="pt-BR" sz="1800" dirty="0">
              <a:solidFill>
                <a:schemeClr val="tx1"/>
              </a:solidFill>
            </a:endParaRPr>
          </a:p>
          <a:p>
            <a:pPr marL="457200" indent="-457200" algn="just">
              <a:defRPr/>
            </a:pPr>
            <a:endParaRPr lang="pt-BR" sz="1800" i="1" dirty="0">
              <a:solidFill>
                <a:schemeClr val="tx1"/>
              </a:solidFill>
            </a:endParaRPr>
          </a:p>
        </p:txBody>
      </p:sp>
      <p:sp>
        <p:nvSpPr>
          <p:cNvPr id="37892" name="Text Box 5"/>
          <p:cNvSpPr txBox="1">
            <a:spLocks noChangeArrowheads="1"/>
          </p:cNvSpPr>
          <p:nvPr/>
        </p:nvSpPr>
        <p:spPr bwMode="auto">
          <a:xfrm>
            <a:off x="4649788" y="304800"/>
            <a:ext cx="4341812" cy="307975"/>
          </a:xfrm>
          <a:prstGeom prst="rect">
            <a:avLst/>
          </a:prstGeom>
          <a:noFill/>
          <a:ln w="9525">
            <a:noFill/>
            <a:miter lim="800000"/>
            <a:headEnd/>
            <a:tailEnd/>
          </a:ln>
        </p:spPr>
        <p:txBody>
          <a:bodyPr wrap="none">
            <a:spAutoFit/>
          </a:bodyPr>
          <a:lstStyle/>
          <a:p>
            <a:pPr algn="r"/>
            <a:r>
              <a:rPr lang="pt-BR" dirty="0"/>
              <a:t>PACTO INTERGERACIONAL: quem tutela o futuro?</a:t>
            </a:r>
          </a:p>
        </p:txBody>
      </p:sp>
    </p:spTree>
    <p:extLst>
      <p:ext uri="{BB962C8B-B14F-4D97-AF65-F5344CB8AC3E}">
        <p14:creationId xmlns="" xmlns:p14="http://schemas.microsoft.com/office/powerpoint/2010/main" val="390194845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3"/>
          <p:cNvSpPr txBox="1">
            <a:spLocks noChangeArrowheads="1"/>
          </p:cNvSpPr>
          <p:nvPr/>
        </p:nvSpPr>
        <p:spPr bwMode="auto">
          <a:xfrm>
            <a:off x="571500" y="1214438"/>
            <a:ext cx="8072438" cy="1754326"/>
          </a:xfrm>
          <a:prstGeom prst="rect">
            <a:avLst/>
          </a:prstGeom>
          <a:noFill/>
          <a:ln w="9525">
            <a:noFill/>
            <a:miter lim="800000"/>
            <a:headEnd/>
            <a:tailEnd/>
          </a:ln>
        </p:spPr>
        <p:txBody>
          <a:bodyPr>
            <a:spAutoFit/>
          </a:bodyPr>
          <a:lstStyle/>
          <a:p>
            <a:r>
              <a:rPr lang="pt-BR" sz="1800" dirty="0" smtClean="0">
                <a:solidFill>
                  <a:schemeClr val="tx1"/>
                </a:solidFill>
                <a:latin typeface="Verdana" pitchFamily="34" charset="0"/>
              </a:rPr>
              <a:t> </a:t>
            </a:r>
            <a:endParaRPr lang="pt-BR" sz="1800" dirty="0">
              <a:solidFill>
                <a:schemeClr val="tx1"/>
              </a:solidFill>
              <a:latin typeface="Verdana" pitchFamily="34" charset="0"/>
            </a:endParaRPr>
          </a:p>
          <a:p>
            <a:endParaRPr lang="pt-BR" sz="1800" dirty="0" smtClean="0">
              <a:solidFill>
                <a:schemeClr val="tx1"/>
              </a:solidFill>
              <a:latin typeface="Verdana" pitchFamily="34" charset="0"/>
              <a:sym typeface="Wingdings" pitchFamily="2" charset="2"/>
            </a:endParaRPr>
          </a:p>
          <a:p>
            <a:r>
              <a:rPr lang="pt-BR" sz="1800" dirty="0" smtClean="0">
                <a:solidFill>
                  <a:schemeClr val="tx1"/>
                </a:solidFill>
                <a:latin typeface="Verdana" pitchFamily="34" charset="0"/>
                <a:sym typeface="Wingdings" pitchFamily="2" charset="2"/>
              </a:rPr>
              <a:t>Para oferecer segurança, há que se identificar e avaliar os riscos!</a:t>
            </a:r>
          </a:p>
          <a:p>
            <a:endParaRPr lang="pt-BR" sz="1800" dirty="0" smtClean="0">
              <a:solidFill>
                <a:schemeClr val="tx1"/>
              </a:solidFill>
              <a:latin typeface="Verdana" pitchFamily="34" charset="0"/>
              <a:sym typeface="Wingdings" pitchFamily="2" charset="2"/>
            </a:endParaRPr>
          </a:p>
          <a:p>
            <a:endParaRPr lang="pt-BR" sz="1800" dirty="0">
              <a:solidFill>
                <a:schemeClr val="tx1"/>
              </a:solidFill>
              <a:latin typeface="Verdana" pitchFamily="34" charset="0"/>
              <a:sym typeface="Wingdings" pitchFamily="2" charset="2"/>
            </a:endParaRPr>
          </a:p>
          <a:p>
            <a:endParaRPr lang="pt-BR" sz="1800" dirty="0">
              <a:solidFill>
                <a:schemeClr val="tx1"/>
              </a:solidFill>
              <a:latin typeface="Verdana" pitchFamily="34" charset="0"/>
            </a:endParaRPr>
          </a:p>
        </p:txBody>
      </p:sp>
      <p:pic>
        <p:nvPicPr>
          <p:cNvPr id="7" name="Imagem 6" descr="Capturar 2.PNG"/>
          <p:cNvPicPr>
            <a:picLocks noChangeAspect="1"/>
          </p:cNvPicPr>
          <p:nvPr/>
        </p:nvPicPr>
        <p:blipFill>
          <a:blip r:embed="rId3" cstate="print"/>
          <a:stretch>
            <a:fillRect/>
          </a:stretch>
        </p:blipFill>
        <p:spPr>
          <a:xfrm>
            <a:off x="899592" y="2204864"/>
            <a:ext cx="4896544" cy="3972139"/>
          </a:xfrm>
          <a:prstGeom prst="rect">
            <a:avLst/>
          </a:prstGeom>
        </p:spPr>
      </p:pic>
      <p:sp>
        <p:nvSpPr>
          <p:cNvPr id="8" name="CaixaDeTexto 7"/>
          <p:cNvSpPr txBox="1"/>
          <p:nvPr/>
        </p:nvSpPr>
        <p:spPr>
          <a:xfrm>
            <a:off x="5940152" y="2276872"/>
            <a:ext cx="3024336" cy="2893100"/>
          </a:xfrm>
          <a:prstGeom prst="rect">
            <a:avLst/>
          </a:prstGeom>
          <a:noFill/>
        </p:spPr>
        <p:txBody>
          <a:bodyPr wrap="square" rtlCol="0">
            <a:spAutoFit/>
          </a:bodyPr>
          <a:lstStyle/>
          <a:p>
            <a:r>
              <a:rPr lang="pt-BR" dirty="0" smtClean="0">
                <a:solidFill>
                  <a:schemeClr val="tx1"/>
                </a:solidFill>
              </a:rPr>
              <a:t>Erupções registradas:</a:t>
            </a:r>
          </a:p>
          <a:p>
            <a:endParaRPr lang="pt-BR" dirty="0" smtClean="0">
              <a:solidFill>
                <a:schemeClr val="tx1"/>
              </a:solidFill>
            </a:endParaRPr>
          </a:p>
          <a:p>
            <a:r>
              <a:rPr lang="pt-PT" dirty="0" smtClean="0">
                <a:solidFill>
                  <a:schemeClr val="tx1"/>
                </a:solidFill>
              </a:rPr>
              <a:t>1800 a.C</a:t>
            </a:r>
          </a:p>
          <a:p>
            <a:r>
              <a:rPr lang="pt-PT" dirty="0" smtClean="0">
                <a:solidFill>
                  <a:schemeClr val="tx1"/>
                </a:solidFill>
              </a:rPr>
              <a:t>79, 172, 203, 222, 303, 379, 472, 512, 536, 685, 787, 860, 900, 968, 991, 999, 1006, 1037, 1049, 1073, 1139, 1150, 1270, 1347 , 1500, 1631, seis vezes no século XVIII, oito vezes no século XIX (notavelmente em 1872), e em 1906, 1929 e 1944. </a:t>
            </a:r>
          </a:p>
          <a:p>
            <a:endParaRPr lang="pt-BR" dirty="0" smtClean="0">
              <a:solidFill>
                <a:schemeClr val="tx1"/>
              </a:solidFill>
            </a:endParaRPr>
          </a:p>
          <a:p>
            <a:endParaRPr lang="pt-BR" dirty="0">
              <a:solidFill>
                <a:schemeClr val="tx1"/>
              </a:solidFill>
            </a:endParaRPr>
          </a:p>
        </p:txBody>
      </p:sp>
      <p:sp>
        <p:nvSpPr>
          <p:cNvPr id="5" name="Text Box 3"/>
          <p:cNvSpPr txBox="1">
            <a:spLocks noChangeArrowheads="1"/>
          </p:cNvSpPr>
          <p:nvPr/>
        </p:nvSpPr>
        <p:spPr bwMode="auto">
          <a:xfrm>
            <a:off x="5086365" y="304800"/>
            <a:ext cx="3905235" cy="307777"/>
          </a:xfrm>
          <a:prstGeom prst="rect">
            <a:avLst/>
          </a:prstGeom>
          <a:noFill/>
          <a:ln w="9525">
            <a:noFill/>
            <a:miter lim="800000"/>
            <a:headEnd/>
            <a:tailEnd/>
          </a:ln>
        </p:spPr>
        <p:txBody>
          <a:bodyPr wrap="none">
            <a:spAutoFit/>
          </a:bodyPr>
          <a:lstStyle/>
          <a:p>
            <a:pPr algn="r"/>
            <a:r>
              <a:rPr lang="pt-BR" dirty="0" smtClean="0"/>
              <a:t>Percepção de segurança e avaliação de risco</a:t>
            </a:r>
            <a:endParaRPr lang="pt-BR" dirty="0"/>
          </a:p>
        </p:txBody>
      </p:sp>
    </p:spTree>
    <p:extLst>
      <p:ext uri="{BB962C8B-B14F-4D97-AF65-F5344CB8AC3E}">
        <p14:creationId xmlns="" xmlns:p14="http://schemas.microsoft.com/office/powerpoint/2010/main" val="253904259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315" name="Conector de seta reta 5"/>
          <p:cNvCxnSpPr>
            <a:cxnSpLocks noChangeShapeType="1"/>
          </p:cNvCxnSpPr>
          <p:nvPr/>
        </p:nvCxnSpPr>
        <p:spPr bwMode="auto">
          <a:xfrm flipV="1">
            <a:off x="970855" y="3003302"/>
            <a:ext cx="0" cy="2441575"/>
          </a:xfrm>
          <a:prstGeom prst="straightConnector1">
            <a:avLst/>
          </a:prstGeom>
          <a:noFill/>
          <a:ln w="12700" algn="ctr">
            <a:solidFill>
              <a:schemeClr val="tx1"/>
            </a:solidFill>
            <a:round/>
            <a:headEnd/>
            <a:tailEnd type="arrow" w="med" len="med"/>
          </a:ln>
        </p:spPr>
      </p:cxnSp>
      <p:cxnSp>
        <p:nvCxnSpPr>
          <p:cNvPr id="141316" name="Conector de seta reta 6"/>
          <p:cNvCxnSpPr>
            <a:cxnSpLocks noChangeShapeType="1"/>
          </p:cNvCxnSpPr>
          <p:nvPr/>
        </p:nvCxnSpPr>
        <p:spPr bwMode="auto">
          <a:xfrm>
            <a:off x="970855" y="5444877"/>
            <a:ext cx="7632700" cy="0"/>
          </a:xfrm>
          <a:prstGeom prst="straightConnector1">
            <a:avLst/>
          </a:prstGeom>
          <a:noFill/>
          <a:ln w="12700" algn="ctr">
            <a:solidFill>
              <a:schemeClr val="tx1"/>
            </a:solidFill>
            <a:round/>
            <a:headEnd/>
            <a:tailEnd type="arrow" w="med" len="med"/>
          </a:ln>
        </p:spPr>
      </p:cxnSp>
      <p:sp>
        <p:nvSpPr>
          <p:cNvPr id="141317" name="Fluxograma: Entrada manual 7"/>
          <p:cNvSpPr>
            <a:spLocks noChangeArrowheads="1"/>
          </p:cNvSpPr>
          <p:nvPr/>
        </p:nvSpPr>
        <p:spPr bwMode="auto">
          <a:xfrm>
            <a:off x="970855" y="2996952"/>
            <a:ext cx="3168650" cy="2447925"/>
          </a:xfrm>
          <a:prstGeom prst="flowChartManualInput">
            <a:avLst/>
          </a:prstGeom>
          <a:solidFill>
            <a:srgbClr val="0033CC"/>
          </a:solidFill>
          <a:ln w="9525" algn="ctr">
            <a:noFill/>
            <a:round/>
            <a:headEnd/>
            <a:tailEnd/>
          </a:ln>
        </p:spPr>
        <p:txBody>
          <a:bodyPr/>
          <a:lstStyle/>
          <a:p>
            <a:pPr>
              <a:spcBef>
                <a:spcPct val="20000"/>
              </a:spcBef>
              <a:buClr>
                <a:srgbClr val="FFFFFF"/>
              </a:buClr>
              <a:buSzPct val="100000"/>
              <a:buFont typeface="Wingdings" pitchFamily="2" charset="2"/>
              <a:buChar char="•"/>
            </a:pPr>
            <a:endParaRPr lang="pt-BR" sz="2800">
              <a:solidFill>
                <a:srgbClr val="000000"/>
              </a:solidFill>
              <a:latin typeface="Trebuchet MS" pitchFamily="34" charset="0"/>
              <a:cs typeface="Arial" charset="0"/>
            </a:endParaRPr>
          </a:p>
        </p:txBody>
      </p:sp>
      <p:sp>
        <p:nvSpPr>
          <p:cNvPr id="141318" name="CaixaDeTexto 8"/>
          <p:cNvSpPr txBox="1">
            <a:spLocks noChangeArrowheads="1"/>
          </p:cNvSpPr>
          <p:nvPr/>
        </p:nvSpPr>
        <p:spPr bwMode="auto">
          <a:xfrm>
            <a:off x="1331218" y="3789115"/>
            <a:ext cx="2447925" cy="708025"/>
          </a:xfrm>
          <a:prstGeom prst="rect">
            <a:avLst/>
          </a:prstGeom>
          <a:noFill/>
          <a:ln w="9525">
            <a:noFill/>
            <a:miter lim="800000"/>
            <a:headEnd/>
            <a:tailEnd/>
          </a:ln>
        </p:spPr>
        <p:txBody>
          <a:bodyPr>
            <a:spAutoFit/>
          </a:bodyPr>
          <a:lstStyle/>
          <a:p>
            <a:pPr algn="ctr"/>
            <a:r>
              <a:rPr lang="pt-BR" dirty="0">
                <a:solidFill>
                  <a:srgbClr val="FFFFFF"/>
                </a:solidFill>
                <a:latin typeface="Trebuchet MS" pitchFamily="34" charset="0"/>
                <a:cs typeface="Arial" charset="0"/>
              </a:rPr>
              <a:t>Fase Ativa (Evolução Salarial)</a:t>
            </a:r>
          </a:p>
        </p:txBody>
      </p:sp>
      <p:sp>
        <p:nvSpPr>
          <p:cNvPr id="141319" name="Fluxograma: Processo 9"/>
          <p:cNvSpPr>
            <a:spLocks noChangeArrowheads="1"/>
          </p:cNvSpPr>
          <p:nvPr/>
        </p:nvSpPr>
        <p:spPr bwMode="auto">
          <a:xfrm>
            <a:off x="4139505" y="4652715"/>
            <a:ext cx="4105275" cy="792162"/>
          </a:xfrm>
          <a:prstGeom prst="flowChartProcess">
            <a:avLst/>
          </a:prstGeom>
          <a:solidFill>
            <a:srgbClr val="00B050"/>
          </a:solidFill>
          <a:ln w="9525" algn="ctr">
            <a:noFill/>
            <a:round/>
            <a:headEnd/>
            <a:tailEnd/>
          </a:ln>
        </p:spPr>
        <p:txBody>
          <a:bodyPr/>
          <a:lstStyle/>
          <a:p>
            <a:pPr>
              <a:spcBef>
                <a:spcPct val="20000"/>
              </a:spcBef>
              <a:buClr>
                <a:srgbClr val="FFFFFF"/>
              </a:buClr>
              <a:buSzPct val="100000"/>
              <a:buFont typeface="Wingdings" pitchFamily="2" charset="2"/>
              <a:buChar char="•"/>
            </a:pPr>
            <a:endParaRPr lang="pt-BR" sz="2800">
              <a:solidFill>
                <a:srgbClr val="000000"/>
              </a:solidFill>
              <a:latin typeface="Trebuchet MS" pitchFamily="34" charset="0"/>
              <a:cs typeface="Arial" charset="0"/>
            </a:endParaRPr>
          </a:p>
        </p:txBody>
      </p:sp>
      <p:sp>
        <p:nvSpPr>
          <p:cNvPr id="141320" name="CaixaDeTexto 10"/>
          <p:cNvSpPr txBox="1">
            <a:spLocks noChangeArrowheads="1"/>
          </p:cNvSpPr>
          <p:nvPr/>
        </p:nvSpPr>
        <p:spPr bwMode="auto">
          <a:xfrm>
            <a:off x="4212530" y="4690815"/>
            <a:ext cx="3887788" cy="708025"/>
          </a:xfrm>
          <a:prstGeom prst="rect">
            <a:avLst/>
          </a:prstGeom>
          <a:noFill/>
          <a:ln w="9525">
            <a:noFill/>
            <a:miter lim="800000"/>
            <a:headEnd/>
            <a:tailEnd/>
          </a:ln>
        </p:spPr>
        <p:txBody>
          <a:bodyPr>
            <a:spAutoFit/>
          </a:bodyPr>
          <a:lstStyle/>
          <a:p>
            <a:pPr algn="ctr"/>
            <a:r>
              <a:rPr lang="pt-BR">
                <a:solidFill>
                  <a:srgbClr val="FFFFFF"/>
                </a:solidFill>
                <a:latin typeface="Trebuchet MS" pitchFamily="34" charset="0"/>
                <a:cs typeface="Arial" charset="0"/>
              </a:rPr>
              <a:t>Cobertura Básica – RPPS</a:t>
            </a:r>
          </a:p>
          <a:p>
            <a:pPr algn="ctr"/>
            <a:r>
              <a:rPr lang="pt-BR">
                <a:solidFill>
                  <a:srgbClr val="FFFFFF"/>
                </a:solidFill>
                <a:latin typeface="Trebuchet MS" pitchFamily="34" charset="0"/>
                <a:cs typeface="Arial" charset="0"/>
              </a:rPr>
              <a:t>(Benefício Vitalício: Teto RGPS) </a:t>
            </a:r>
          </a:p>
        </p:txBody>
      </p:sp>
      <p:sp>
        <p:nvSpPr>
          <p:cNvPr id="141321" name="Fluxograma: Processo 11"/>
          <p:cNvSpPr>
            <a:spLocks noChangeArrowheads="1"/>
          </p:cNvSpPr>
          <p:nvPr/>
        </p:nvSpPr>
        <p:spPr bwMode="auto">
          <a:xfrm>
            <a:off x="4139505" y="3501777"/>
            <a:ext cx="3024188" cy="1150938"/>
          </a:xfrm>
          <a:prstGeom prst="flowChartProcess">
            <a:avLst/>
          </a:prstGeom>
          <a:solidFill>
            <a:srgbClr val="1F2052"/>
          </a:solidFill>
          <a:ln w="9525" algn="ctr">
            <a:noFill/>
            <a:round/>
            <a:headEnd/>
            <a:tailEnd/>
          </a:ln>
        </p:spPr>
        <p:txBody>
          <a:bodyPr/>
          <a:lstStyle/>
          <a:p>
            <a:pPr>
              <a:spcBef>
                <a:spcPct val="20000"/>
              </a:spcBef>
              <a:buClr>
                <a:srgbClr val="FFFFFF"/>
              </a:buClr>
              <a:buSzPct val="100000"/>
              <a:buFont typeface="Wingdings" pitchFamily="2" charset="2"/>
              <a:buChar char="•"/>
            </a:pPr>
            <a:endParaRPr lang="pt-BR" sz="2800">
              <a:solidFill>
                <a:srgbClr val="000000"/>
              </a:solidFill>
              <a:latin typeface="Trebuchet MS" pitchFamily="34" charset="0"/>
              <a:cs typeface="Arial" charset="0"/>
            </a:endParaRPr>
          </a:p>
        </p:txBody>
      </p:sp>
      <p:sp>
        <p:nvSpPr>
          <p:cNvPr id="141322" name="CaixaDeTexto 12"/>
          <p:cNvSpPr txBox="1">
            <a:spLocks noChangeArrowheads="1"/>
          </p:cNvSpPr>
          <p:nvPr/>
        </p:nvSpPr>
        <p:spPr bwMode="auto">
          <a:xfrm>
            <a:off x="4355405" y="3717677"/>
            <a:ext cx="2447925" cy="708025"/>
          </a:xfrm>
          <a:prstGeom prst="rect">
            <a:avLst/>
          </a:prstGeom>
          <a:noFill/>
          <a:ln w="9525">
            <a:noFill/>
            <a:miter lim="800000"/>
            <a:headEnd/>
            <a:tailEnd/>
          </a:ln>
        </p:spPr>
        <p:txBody>
          <a:bodyPr>
            <a:spAutoFit/>
          </a:bodyPr>
          <a:lstStyle/>
          <a:p>
            <a:pPr algn="ctr"/>
            <a:r>
              <a:rPr lang="pt-BR">
                <a:solidFill>
                  <a:srgbClr val="FFFFFF"/>
                </a:solidFill>
                <a:latin typeface="Trebuchet MS" pitchFamily="34" charset="0"/>
                <a:cs typeface="Arial" charset="0"/>
              </a:rPr>
              <a:t>Benefício CD (Pago até exaurir o saldo)</a:t>
            </a:r>
          </a:p>
        </p:txBody>
      </p:sp>
      <p:sp>
        <p:nvSpPr>
          <p:cNvPr id="14" name="Fluxograma: Processo 13"/>
          <p:cNvSpPr/>
          <p:nvPr/>
        </p:nvSpPr>
        <p:spPr bwMode="auto">
          <a:xfrm>
            <a:off x="7163693" y="3717677"/>
            <a:ext cx="1081087" cy="935038"/>
          </a:xfrm>
          <a:prstGeom prst="flowChartProcess">
            <a:avLst/>
          </a:prstGeom>
          <a:solidFill>
            <a:schemeClr val="bg1">
              <a:lumMod val="50000"/>
            </a:schemeClr>
          </a:solidFill>
          <a:ln w="9525" cap="flat" cmpd="sng" algn="ctr">
            <a:noFill/>
            <a:prstDash val="solid"/>
            <a:round/>
            <a:headEnd type="none" w="med" len="med"/>
            <a:tailEnd type="none" w="med" len="med"/>
          </a:ln>
          <a:effectLst/>
        </p:spPr>
        <p:txBody>
          <a:bodyPr/>
          <a:lstStyle/>
          <a:p>
            <a:pPr>
              <a:spcBef>
                <a:spcPct val="20000"/>
              </a:spcBef>
              <a:buClr>
                <a:prstClr val="white"/>
              </a:buClr>
              <a:buSzPct val="100000"/>
              <a:buFont typeface="Wingdings" pitchFamily="2" charset="2"/>
              <a:buChar char="•"/>
              <a:defRPr/>
            </a:pPr>
            <a:endParaRPr lang="pt-BR" sz="2800">
              <a:solidFill>
                <a:prstClr val="black"/>
              </a:solidFill>
              <a:latin typeface="Trebuchet MS" pitchFamily="34" charset="0"/>
              <a:cs typeface="Arial" charset="0"/>
            </a:endParaRPr>
          </a:p>
        </p:txBody>
      </p:sp>
      <p:sp>
        <p:nvSpPr>
          <p:cNvPr id="141324" name="CaixaDeTexto 14"/>
          <p:cNvSpPr txBox="1">
            <a:spLocks noChangeArrowheads="1"/>
          </p:cNvSpPr>
          <p:nvPr/>
        </p:nvSpPr>
        <p:spPr bwMode="auto">
          <a:xfrm>
            <a:off x="7236718" y="3860552"/>
            <a:ext cx="927100" cy="400050"/>
          </a:xfrm>
          <a:prstGeom prst="rect">
            <a:avLst/>
          </a:prstGeom>
          <a:noFill/>
          <a:ln w="9525">
            <a:noFill/>
            <a:miter lim="800000"/>
            <a:headEnd/>
            <a:tailEnd/>
          </a:ln>
        </p:spPr>
        <p:txBody>
          <a:bodyPr>
            <a:spAutoFit/>
          </a:bodyPr>
          <a:lstStyle/>
          <a:p>
            <a:pPr algn="ctr"/>
            <a:r>
              <a:rPr lang="pt-BR">
                <a:solidFill>
                  <a:srgbClr val="FFFFFF"/>
                </a:solidFill>
                <a:latin typeface="Trebuchet MS" pitchFamily="34" charset="0"/>
                <a:cs typeface="Arial" charset="0"/>
              </a:rPr>
              <a:t>FCBE</a:t>
            </a:r>
          </a:p>
        </p:txBody>
      </p:sp>
      <p:sp>
        <p:nvSpPr>
          <p:cNvPr id="141325" name="CaixaDeTexto 15"/>
          <p:cNvSpPr txBox="1">
            <a:spLocks noChangeArrowheads="1"/>
          </p:cNvSpPr>
          <p:nvPr/>
        </p:nvSpPr>
        <p:spPr bwMode="auto">
          <a:xfrm>
            <a:off x="754955" y="5444877"/>
            <a:ext cx="8137525" cy="339725"/>
          </a:xfrm>
          <a:prstGeom prst="rect">
            <a:avLst/>
          </a:prstGeom>
          <a:noFill/>
          <a:ln w="9525">
            <a:noFill/>
            <a:miter lim="800000"/>
            <a:headEnd/>
            <a:tailEnd/>
          </a:ln>
        </p:spPr>
        <p:txBody>
          <a:bodyPr>
            <a:spAutoFit/>
          </a:bodyPr>
          <a:lstStyle/>
          <a:p>
            <a:r>
              <a:rPr lang="pt-BR" sz="1600" i="1">
                <a:solidFill>
                  <a:srgbClr val="000000"/>
                </a:solidFill>
                <a:latin typeface="Trebuchet MS" pitchFamily="34" charset="0"/>
                <a:cs typeface="Arial" charset="0"/>
              </a:rPr>
              <a:t>  x                                                 a                                                                   w</a:t>
            </a:r>
          </a:p>
        </p:txBody>
      </p:sp>
      <p:sp>
        <p:nvSpPr>
          <p:cNvPr id="15" name="CaixaDeTexto 14"/>
          <p:cNvSpPr txBox="1"/>
          <p:nvPr/>
        </p:nvSpPr>
        <p:spPr>
          <a:xfrm>
            <a:off x="5940152" y="332656"/>
            <a:ext cx="3288080" cy="307777"/>
          </a:xfrm>
          <a:prstGeom prst="rect">
            <a:avLst/>
          </a:prstGeom>
          <a:noFill/>
        </p:spPr>
        <p:txBody>
          <a:bodyPr wrap="none" rtlCol="0">
            <a:spAutoFit/>
          </a:bodyPr>
          <a:lstStyle/>
          <a:p>
            <a:r>
              <a:rPr lang="pt-BR" dirty="0" smtClean="0"/>
              <a:t>Fatos posteriores á publicação do livro</a:t>
            </a:r>
            <a:endParaRPr lang="pt-BR" dirty="0"/>
          </a:p>
        </p:txBody>
      </p:sp>
      <p:sp>
        <p:nvSpPr>
          <p:cNvPr id="16" name="CaixaDeTexto 15"/>
          <p:cNvSpPr txBox="1"/>
          <p:nvPr/>
        </p:nvSpPr>
        <p:spPr>
          <a:xfrm flipH="1">
            <a:off x="1089327" y="1268760"/>
            <a:ext cx="6939057" cy="738664"/>
          </a:xfrm>
          <a:prstGeom prst="rect">
            <a:avLst/>
          </a:prstGeom>
          <a:noFill/>
        </p:spPr>
        <p:txBody>
          <a:bodyPr wrap="square" rtlCol="0">
            <a:spAutoFit/>
          </a:bodyPr>
          <a:lstStyle/>
          <a:p>
            <a:r>
              <a:rPr lang="pt-BR" dirty="0" smtClean="0">
                <a:solidFill>
                  <a:schemeClr val="tx1"/>
                </a:solidFill>
              </a:rPr>
              <a:t>Criação do </a:t>
            </a:r>
            <a:r>
              <a:rPr lang="pt-BR" dirty="0" err="1" smtClean="0">
                <a:solidFill>
                  <a:schemeClr val="tx1"/>
                </a:solidFill>
              </a:rPr>
              <a:t>Funpresp</a:t>
            </a:r>
            <a:r>
              <a:rPr lang="pt-BR" dirty="0" smtClean="0">
                <a:solidFill>
                  <a:schemeClr val="tx1"/>
                </a:solidFill>
              </a:rPr>
              <a:t> (2012) e possibilidade do </a:t>
            </a:r>
            <a:r>
              <a:rPr lang="pt-BR" dirty="0" err="1" smtClean="0">
                <a:solidFill>
                  <a:schemeClr val="tx1"/>
                </a:solidFill>
              </a:rPr>
              <a:t>Prev-Federação</a:t>
            </a:r>
            <a:r>
              <a:rPr lang="pt-BR" dirty="0" smtClean="0">
                <a:solidFill>
                  <a:schemeClr val="tx1"/>
                </a:solidFill>
              </a:rPr>
              <a:t> – em linha com os princípios de sustentabilidade, responsabilidade e precaução defendidos no livro em 2010</a:t>
            </a:r>
            <a:endParaRPr lang="pt-BR" dirty="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55" name="Group 35"/>
          <p:cNvGraphicFramePr>
            <a:graphicFrameLocks noGrp="1"/>
          </p:cNvGraphicFramePr>
          <p:nvPr/>
        </p:nvGraphicFramePr>
        <p:xfrm>
          <a:off x="323528" y="1988840"/>
          <a:ext cx="8712200" cy="2743202"/>
        </p:xfrm>
        <a:graphic>
          <a:graphicData uri="http://schemas.openxmlformats.org/drawingml/2006/table">
            <a:tbl>
              <a:tblPr/>
              <a:tblGrid>
                <a:gridCol w="2376487"/>
                <a:gridCol w="2735263"/>
                <a:gridCol w="3600450"/>
              </a:tblGrid>
              <a:tr h="534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FFFFFF"/>
                          </a:solidFill>
                          <a:effectLst/>
                          <a:latin typeface="Trebuchet MS" pitchFamily="34" charset="0"/>
                        </a:rPr>
                        <a:t>UNIÃO</a:t>
                      </a:r>
                      <a:endParaRPr kumimoji="0" lang="pt-BR" sz="1800" b="1" i="0" u="none" strike="noStrike" cap="none" normalizeH="0" baseline="0" dirty="0" smtClean="0">
                        <a:ln>
                          <a:noFill/>
                        </a:ln>
                        <a:solidFill>
                          <a:srgbClr val="FFFFFF"/>
                        </a:solidFill>
                        <a:effectLst/>
                        <a:latin typeface="Trebuchet MS" pitchFamily="34" charset="0"/>
                      </a:endParaRPr>
                    </a:p>
                  </a:txBody>
                  <a:tcPr marL="91432" marR="91432"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E3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FFFFFF"/>
                          </a:solidFill>
                          <a:effectLst/>
                          <a:latin typeface="Trebuchet MS" pitchFamily="34" charset="0"/>
                        </a:rPr>
                        <a:t>ANTERIOR</a:t>
                      </a:r>
                      <a:endParaRPr kumimoji="0" lang="pt-BR" sz="1800" b="1" i="0" u="none" strike="noStrike" cap="none" normalizeH="0" baseline="0" dirty="0" smtClean="0">
                        <a:ln>
                          <a:noFill/>
                        </a:ln>
                        <a:solidFill>
                          <a:srgbClr val="FFFFFF"/>
                        </a:solidFill>
                        <a:effectLst/>
                        <a:latin typeface="Trebuchet MS" pitchFamily="34" charset="0"/>
                      </a:endParaRPr>
                    </a:p>
                  </a:txBody>
                  <a:tcPr marL="91432" marR="91432"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E3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FFFFFF"/>
                          </a:solidFill>
                          <a:effectLst/>
                          <a:latin typeface="Trebuchet MS" pitchFamily="34" charset="0"/>
                        </a:rPr>
                        <a:t>ATUAL</a:t>
                      </a:r>
                      <a:endParaRPr kumimoji="0" lang="pt-BR" sz="1800" b="1" i="0" u="none" strike="noStrike" cap="none" normalizeH="0" baseline="0" dirty="0" smtClean="0">
                        <a:ln>
                          <a:noFill/>
                        </a:ln>
                        <a:solidFill>
                          <a:srgbClr val="FFFFFF"/>
                        </a:solidFill>
                        <a:effectLst/>
                        <a:latin typeface="Trebuchet MS" pitchFamily="34" charset="0"/>
                      </a:endParaRPr>
                    </a:p>
                  </a:txBody>
                  <a:tcPr marL="91432" marR="91432"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E39"/>
                    </a:solidFill>
                  </a:tcPr>
                </a:tc>
              </a:tr>
              <a:tr h="674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smtClean="0">
                          <a:ln>
                            <a:noFill/>
                          </a:ln>
                          <a:solidFill>
                            <a:srgbClr val="FFFFFF"/>
                          </a:solidFill>
                          <a:effectLst/>
                          <a:latin typeface="Trebuchet MS" pitchFamily="34" charset="0"/>
                        </a:rPr>
                        <a:t>RESPONSÁVEL</a:t>
                      </a:r>
                    </a:p>
                  </a:txBody>
                  <a:tcPr marL="91432" marR="91432"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1F2052"/>
                          </a:solidFill>
                          <a:effectLst/>
                          <a:latin typeface="Trebuchet MS" pitchFamily="34" charset="0"/>
                        </a:rPr>
                        <a:t>RPPS</a:t>
                      </a:r>
                    </a:p>
                  </a:txBody>
                  <a:tcPr marL="91432" marR="91432"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7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1F2052"/>
                          </a:solidFill>
                          <a:effectLst/>
                          <a:latin typeface="Trebuchet MS" pitchFamily="34" charset="0"/>
                        </a:rPr>
                        <a:t>RPPS + </a:t>
                      </a:r>
                      <a:r>
                        <a:rPr kumimoji="0" lang="pt-BR" sz="1800" b="1" i="0" u="none" strike="noStrike" cap="none" normalizeH="0" baseline="0" smtClean="0">
                          <a:ln>
                            <a:noFill/>
                          </a:ln>
                          <a:solidFill>
                            <a:srgbClr val="1F2052"/>
                          </a:solidFill>
                          <a:effectLst/>
                          <a:latin typeface="Trebuchet MS" pitchFamily="34" charset="0"/>
                        </a:rPr>
                        <a:t>FUNPRESP</a:t>
                      </a:r>
                    </a:p>
                  </a:txBody>
                  <a:tcPr marL="91432" marR="91432"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7F7"/>
                    </a:solidFill>
                  </a:tcPr>
                </a:tc>
              </a:tr>
              <a:tr h="757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smtClean="0">
                          <a:ln>
                            <a:noFill/>
                          </a:ln>
                          <a:solidFill>
                            <a:srgbClr val="FFFFFF"/>
                          </a:solidFill>
                          <a:effectLst/>
                          <a:latin typeface="Trebuchet MS" pitchFamily="34" charset="0"/>
                        </a:rPr>
                        <a:t>MODALIDADE DOS BENEFÍCIOS</a:t>
                      </a:r>
                    </a:p>
                  </a:txBody>
                  <a:tcPr marL="91432" marR="91432"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1F2052"/>
                          </a:solidFill>
                          <a:effectLst/>
                          <a:latin typeface="Trebuchet MS" pitchFamily="34" charset="0"/>
                        </a:rPr>
                        <a:t>BD</a:t>
                      </a:r>
                    </a:p>
                  </a:txBody>
                  <a:tcPr marL="91432" marR="91432"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1F2052"/>
                          </a:solidFill>
                          <a:effectLst/>
                          <a:latin typeface="Trebuchet MS" pitchFamily="34" charset="0"/>
                        </a:rPr>
                        <a:t>BD (RPPS e </a:t>
                      </a:r>
                      <a:r>
                        <a:rPr kumimoji="0" lang="pt-BR" sz="1800" b="1" i="0" u="none" strike="noStrike" cap="none" normalizeH="0" baseline="0" smtClean="0">
                          <a:ln>
                            <a:noFill/>
                          </a:ln>
                          <a:solidFill>
                            <a:srgbClr val="1F2052"/>
                          </a:solidFill>
                          <a:effectLst/>
                          <a:latin typeface="Trebuchet MS" pitchFamily="34" charset="0"/>
                        </a:rPr>
                        <a:t>FUNPRESP Risco</a:t>
                      </a:r>
                      <a:r>
                        <a:rPr kumimoji="0" lang="pt-BR" sz="1800" b="0" i="0" u="none" strike="noStrike" cap="none" normalizeH="0" baseline="0" smtClean="0">
                          <a:ln>
                            <a:noFill/>
                          </a:ln>
                          <a:solidFill>
                            <a:srgbClr val="1F2052"/>
                          </a:solidFill>
                          <a:effectLst/>
                          <a:latin typeface="Trebuchet MS" pitchFamily="34" charset="0"/>
                        </a:rPr>
                        <a:t>) + </a:t>
                      </a:r>
                      <a:r>
                        <a:rPr kumimoji="0" lang="pt-BR" sz="1800" b="1" i="0" u="none" strike="noStrike" cap="none" normalizeH="0" baseline="0" smtClean="0">
                          <a:ln>
                            <a:noFill/>
                          </a:ln>
                          <a:solidFill>
                            <a:srgbClr val="1F2052"/>
                          </a:solidFill>
                          <a:effectLst/>
                          <a:latin typeface="Trebuchet MS" pitchFamily="34" charset="0"/>
                        </a:rPr>
                        <a:t>CD (FUNPRESP Prog.)</a:t>
                      </a:r>
                    </a:p>
                  </a:txBody>
                  <a:tcPr marL="91432" marR="91432"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r>
              <a:tr h="776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smtClean="0">
                          <a:ln>
                            <a:noFill/>
                          </a:ln>
                          <a:solidFill>
                            <a:srgbClr val="FFFFFF"/>
                          </a:solidFill>
                          <a:effectLst/>
                          <a:latin typeface="Trebuchet MS" pitchFamily="34" charset="0"/>
                        </a:rPr>
                        <a:t>REGIME FINANCEIRO</a:t>
                      </a:r>
                    </a:p>
                  </a:txBody>
                  <a:tcPr marL="91432" marR="91432"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1F2052"/>
                          </a:solidFill>
                          <a:effectLst/>
                          <a:latin typeface="Trebuchet MS" pitchFamily="34" charset="0"/>
                        </a:rPr>
                        <a:t>Repartição Simples</a:t>
                      </a:r>
                    </a:p>
                  </a:txBody>
                  <a:tcPr marL="91432" marR="91432"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7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1F2052"/>
                          </a:solidFill>
                          <a:effectLst/>
                          <a:latin typeface="Trebuchet MS" pitchFamily="34" charset="0"/>
                        </a:rPr>
                        <a:t>Repartição Simples (RPPS) + </a:t>
                      </a:r>
                      <a:r>
                        <a:rPr kumimoji="0" lang="pt-BR" sz="1800" b="1" i="0" u="none" strike="noStrike" cap="none" normalizeH="0" baseline="0" dirty="0" smtClean="0">
                          <a:ln>
                            <a:noFill/>
                          </a:ln>
                          <a:solidFill>
                            <a:srgbClr val="1F2052"/>
                          </a:solidFill>
                          <a:effectLst/>
                          <a:latin typeface="Trebuchet MS" pitchFamily="34" charset="0"/>
                        </a:rPr>
                        <a:t>Capitalização (FUNPRESP)</a:t>
                      </a:r>
                    </a:p>
                  </a:txBody>
                  <a:tcPr marL="91432" marR="91432"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7F7"/>
                    </a:solidFill>
                  </a:tcPr>
                </a:tc>
              </a:tr>
            </a:tbl>
          </a:graphicData>
        </a:graphic>
      </p:graphicFrame>
      <p:sp>
        <p:nvSpPr>
          <p:cNvPr id="5" name="CaixaDeTexto 4"/>
          <p:cNvSpPr txBox="1"/>
          <p:nvPr/>
        </p:nvSpPr>
        <p:spPr>
          <a:xfrm>
            <a:off x="5940152" y="332656"/>
            <a:ext cx="3288080" cy="307777"/>
          </a:xfrm>
          <a:prstGeom prst="rect">
            <a:avLst/>
          </a:prstGeom>
          <a:noFill/>
        </p:spPr>
        <p:txBody>
          <a:bodyPr wrap="none" rtlCol="0">
            <a:spAutoFit/>
          </a:bodyPr>
          <a:lstStyle/>
          <a:p>
            <a:r>
              <a:rPr lang="pt-BR" dirty="0" smtClean="0"/>
              <a:t>Fatos posteriores á publicação do livro</a:t>
            </a:r>
            <a:endParaRPr lang="pt-BR"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aixaDeTexto 5"/>
          <p:cNvSpPr txBox="1">
            <a:spLocks noChangeArrowheads="1"/>
          </p:cNvSpPr>
          <p:nvPr/>
        </p:nvSpPr>
        <p:spPr bwMode="auto">
          <a:xfrm>
            <a:off x="539750" y="5011688"/>
            <a:ext cx="8359775" cy="457200"/>
          </a:xfrm>
          <a:prstGeom prst="rect">
            <a:avLst/>
          </a:prstGeom>
          <a:noFill/>
          <a:ln w="9525">
            <a:noFill/>
            <a:miter lim="800000"/>
            <a:headEnd/>
            <a:tailEnd/>
          </a:ln>
        </p:spPr>
        <p:txBody>
          <a:bodyPr>
            <a:spAutoFit/>
          </a:bodyPr>
          <a:lstStyle/>
          <a:p>
            <a:pPr algn="just" eaLnBrk="1" hangingPunct="1"/>
            <a:r>
              <a:rPr lang="pt-BR" altLang="pt-BR" sz="1200" u="sng" dirty="0">
                <a:solidFill>
                  <a:srgbClr val="0033CC"/>
                </a:solidFill>
                <a:latin typeface="Calibri" pitchFamily="34" charset="0"/>
              </a:rPr>
              <a:t>* A estimativa do custo de transição considera a diferença entre despesa da União com a implantação do FUNPRESP e a despesa da União caso fosse mantido o sistema atual.</a:t>
            </a:r>
          </a:p>
        </p:txBody>
      </p:sp>
      <p:graphicFrame>
        <p:nvGraphicFramePr>
          <p:cNvPr id="5" name="Gráfico 4"/>
          <p:cNvGraphicFramePr>
            <a:graphicFrameLocks noGrp="1"/>
          </p:cNvGraphicFramePr>
          <p:nvPr/>
        </p:nvGraphicFramePr>
        <p:xfrm>
          <a:off x="539750" y="1052736"/>
          <a:ext cx="7946737" cy="3790939"/>
        </p:xfrm>
        <a:graphic>
          <a:graphicData uri="http://schemas.openxmlformats.org/drawingml/2006/chart">
            <c:chart xmlns:c="http://schemas.openxmlformats.org/drawingml/2006/chart" xmlns:r="http://schemas.openxmlformats.org/officeDocument/2006/relationships" r:id="rId3"/>
          </a:graphicData>
        </a:graphic>
      </p:graphicFrame>
      <p:sp>
        <p:nvSpPr>
          <p:cNvPr id="4" name="CaixaDeTexto 3"/>
          <p:cNvSpPr txBox="1"/>
          <p:nvPr/>
        </p:nvSpPr>
        <p:spPr>
          <a:xfrm rot="16200000">
            <a:off x="4510087" y="790526"/>
            <a:ext cx="658813" cy="7446962"/>
          </a:xfrm>
          <a:prstGeom prst="rect">
            <a:avLst/>
          </a:prstGeom>
          <a:solidFill>
            <a:schemeClr val="bg1"/>
          </a:solidFill>
        </p:spPr>
        <p:txBody>
          <a:bodyPr>
            <a:spAutoFit/>
          </a:bodyPr>
          <a:lstStyle/>
          <a:p>
            <a:pPr algn="ctr" eaLnBrk="1" hangingPunct="1">
              <a:lnSpc>
                <a:spcPct val="150000"/>
              </a:lnSpc>
              <a:spcAft>
                <a:spcPts val="30"/>
              </a:spcAft>
              <a:defRPr/>
            </a:pPr>
            <a:r>
              <a:rPr lang="pt-BR" sz="1050" dirty="0">
                <a:latin typeface="Arial" pitchFamily="34" charset="0"/>
                <a:cs typeface="Arial" pitchFamily="34" charset="0"/>
              </a:rPr>
              <a:t>2012</a:t>
            </a:r>
          </a:p>
          <a:p>
            <a:pPr algn="ctr" eaLnBrk="1" hangingPunct="1">
              <a:lnSpc>
                <a:spcPct val="150000"/>
              </a:lnSpc>
              <a:spcAft>
                <a:spcPts val="30"/>
              </a:spcAft>
              <a:defRPr/>
            </a:pPr>
            <a:r>
              <a:rPr lang="pt-BR" sz="1050" dirty="0">
                <a:latin typeface="Arial" pitchFamily="34" charset="0"/>
                <a:cs typeface="Arial" pitchFamily="34" charset="0"/>
              </a:rPr>
              <a:t>2014</a:t>
            </a:r>
          </a:p>
          <a:p>
            <a:pPr algn="ctr" eaLnBrk="1" hangingPunct="1">
              <a:lnSpc>
                <a:spcPct val="150000"/>
              </a:lnSpc>
              <a:spcAft>
                <a:spcPts val="30"/>
              </a:spcAft>
              <a:defRPr/>
            </a:pPr>
            <a:r>
              <a:rPr lang="pt-BR" sz="1050" dirty="0">
                <a:latin typeface="Arial" pitchFamily="34" charset="0"/>
                <a:cs typeface="Arial" pitchFamily="34" charset="0"/>
              </a:rPr>
              <a:t>2016</a:t>
            </a:r>
          </a:p>
          <a:p>
            <a:pPr algn="ctr" eaLnBrk="1" hangingPunct="1">
              <a:lnSpc>
                <a:spcPct val="150000"/>
              </a:lnSpc>
              <a:spcAft>
                <a:spcPts val="30"/>
              </a:spcAft>
              <a:defRPr/>
            </a:pPr>
            <a:r>
              <a:rPr lang="pt-BR" sz="1050" dirty="0">
                <a:latin typeface="Arial" pitchFamily="34" charset="0"/>
                <a:cs typeface="Arial" pitchFamily="34" charset="0"/>
              </a:rPr>
              <a:t>2018</a:t>
            </a:r>
          </a:p>
          <a:p>
            <a:pPr algn="ctr" eaLnBrk="1" hangingPunct="1">
              <a:lnSpc>
                <a:spcPct val="150000"/>
              </a:lnSpc>
              <a:spcAft>
                <a:spcPts val="30"/>
              </a:spcAft>
              <a:defRPr/>
            </a:pPr>
            <a:r>
              <a:rPr lang="pt-BR" sz="1050" dirty="0">
                <a:latin typeface="Arial" pitchFamily="34" charset="0"/>
                <a:cs typeface="Arial" pitchFamily="34" charset="0"/>
              </a:rPr>
              <a:t>2020</a:t>
            </a:r>
          </a:p>
          <a:p>
            <a:pPr algn="ctr" eaLnBrk="1" hangingPunct="1">
              <a:lnSpc>
                <a:spcPct val="150000"/>
              </a:lnSpc>
              <a:spcAft>
                <a:spcPts val="30"/>
              </a:spcAft>
              <a:defRPr/>
            </a:pPr>
            <a:r>
              <a:rPr lang="pt-BR" sz="1050" dirty="0">
                <a:latin typeface="Arial" pitchFamily="34" charset="0"/>
                <a:cs typeface="Arial" pitchFamily="34" charset="0"/>
              </a:rPr>
              <a:t>2024</a:t>
            </a:r>
          </a:p>
          <a:p>
            <a:pPr algn="ctr" eaLnBrk="1" hangingPunct="1">
              <a:lnSpc>
                <a:spcPct val="150000"/>
              </a:lnSpc>
              <a:spcAft>
                <a:spcPts val="30"/>
              </a:spcAft>
              <a:defRPr/>
            </a:pPr>
            <a:r>
              <a:rPr lang="pt-BR" sz="1050" dirty="0">
                <a:latin typeface="Arial" pitchFamily="34" charset="0"/>
                <a:cs typeface="Arial" pitchFamily="34" charset="0"/>
              </a:rPr>
              <a:t>2026</a:t>
            </a:r>
          </a:p>
          <a:p>
            <a:pPr algn="ctr" eaLnBrk="1" hangingPunct="1">
              <a:lnSpc>
                <a:spcPct val="150000"/>
              </a:lnSpc>
              <a:spcAft>
                <a:spcPts val="30"/>
              </a:spcAft>
              <a:defRPr/>
            </a:pPr>
            <a:r>
              <a:rPr lang="pt-BR" sz="1050" dirty="0">
                <a:latin typeface="Arial" pitchFamily="34" charset="0"/>
                <a:cs typeface="Arial" pitchFamily="34" charset="0"/>
              </a:rPr>
              <a:t>2028</a:t>
            </a:r>
          </a:p>
          <a:p>
            <a:pPr algn="ctr" eaLnBrk="1" hangingPunct="1">
              <a:lnSpc>
                <a:spcPct val="150000"/>
              </a:lnSpc>
              <a:spcAft>
                <a:spcPts val="30"/>
              </a:spcAft>
              <a:defRPr/>
            </a:pPr>
            <a:r>
              <a:rPr lang="pt-BR" sz="1050" dirty="0">
                <a:latin typeface="Arial" pitchFamily="34" charset="0"/>
                <a:cs typeface="Arial" pitchFamily="34" charset="0"/>
              </a:rPr>
              <a:t>2030</a:t>
            </a:r>
          </a:p>
          <a:p>
            <a:pPr algn="ctr" eaLnBrk="1" hangingPunct="1">
              <a:lnSpc>
                <a:spcPct val="150000"/>
              </a:lnSpc>
              <a:spcAft>
                <a:spcPts val="30"/>
              </a:spcAft>
              <a:defRPr/>
            </a:pPr>
            <a:r>
              <a:rPr lang="pt-BR" sz="1050" dirty="0">
                <a:latin typeface="Arial" pitchFamily="34" charset="0"/>
                <a:cs typeface="Arial" pitchFamily="34" charset="0"/>
              </a:rPr>
              <a:t>2032</a:t>
            </a:r>
          </a:p>
          <a:p>
            <a:pPr algn="ctr" eaLnBrk="1" hangingPunct="1">
              <a:lnSpc>
                <a:spcPct val="150000"/>
              </a:lnSpc>
              <a:spcAft>
                <a:spcPts val="30"/>
              </a:spcAft>
              <a:defRPr/>
            </a:pPr>
            <a:r>
              <a:rPr lang="pt-BR" sz="1050" dirty="0">
                <a:latin typeface="Arial" pitchFamily="34" charset="0"/>
                <a:cs typeface="Arial" pitchFamily="34" charset="0"/>
              </a:rPr>
              <a:t>2034</a:t>
            </a:r>
          </a:p>
          <a:p>
            <a:pPr algn="ctr" eaLnBrk="1" hangingPunct="1">
              <a:lnSpc>
                <a:spcPct val="150000"/>
              </a:lnSpc>
              <a:spcAft>
                <a:spcPts val="30"/>
              </a:spcAft>
              <a:defRPr/>
            </a:pPr>
            <a:r>
              <a:rPr lang="pt-BR" sz="1050" dirty="0">
                <a:latin typeface="Arial" pitchFamily="34" charset="0"/>
                <a:cs typeface="Arial" pitchFamily="34" charset="0"/>
              </a:rPr>
              <a:t>2036</a:t>
            </a:r>
          </a:p>
          <a:p>
            <a:pPr algn="ctr" eaLnBrk="1" hangingPunct="1">
              <a:lnSpc>
                <a:spcPct val="150000"/>
              </a:lnSpc>
              <a:spcAft>
                <a:spcPts val="30"/>
              </a:spcAft>
              <a:defRPr/>
            </a:pPr>
            <a:r>
              <a:rPr lang="pt-BR" sz="1050" dirty="0">
                <a:latin typeface="Arial" pitchFamily="34" charset="0"/>
                <a:cs typeface="Arial" pitchFamily="34" charset="0"/>
              </a:rPr>
              <a:t>2038</a:t>
            </a:r>
          </a:p>
          <a:p>
            <a:pPr algn="ctr" eaLnBrk="1" hangingPunct="1">
              <a:lnSpc>
                <a:spcPct val="150000"/>
              </a:lnSpc>
              <a:spcAft>
                <a:spcPts val="30"/>
              </a:spcAft>
              <a:defRPr/>
            </a:pPr>
            <a:r>
              <a:rPr lang="pt-BR" sz="1050" dirty="0">
                <a:latin typeface="Arial" pitchFamily="34" charset="0"/>
                <a:cs typeface="Arial" pitchFamily="34" charset="0"/>
              </a:rPr>
              <a:t>2040</a:t>
            </a:r>
          </a:p>
          <a:p>
            <a:pPr algn="ctr" eaLnBrk="1" hangingPunct="1">
              <a:lnSpc>
                <a:spcPct val="150000"/>
              </a:lnSpc>
              <a:spcAft>
                <a:spcPts val="30"/>
              </a:spcAft>
              <a:defRPr/>
            </a:pPr>
            <a:r>
              <a:rPr lang="pt-BR" sz="1050" dirty="0">
                <a:latin typeface="Arial" pitchFamily="34" charset="0"/>
                <a:cs typeface="Arial" pitchFamily="34" charset="0"/>
              </a:rPr>
              <a:t>2042</a:t>
            </a:r>
          </a:p>
          <a:p>
            <a:pPr algn="ctr" eaLnBrk="1" hangingPunct="1">
              <a:lnSpc>
                <a:spcPct val="150000"/>
              </a:lnSpc>
              <a:spcAft>
                <a:spcPts val="30"/>
              </a:spcAft>
              <a:defRPr/>
            </a:pPr>
            <a:r>
              <a:rPr lang="pt-BR" sz="1050" dirty="0">
                <a:latin typeface="Arial" pitchFamily="34" charset="0"/>
                <a:cs typeface="Arial" pitchFamily="34" charset="0"/>
              </a:rPr>
              <a:t>2048</a:t>
            </a:r>
          </a:p>
          <a:p>
            <a:pPr algn="ctr" eaLnBrk="1" hangingPunct="1">
              <a:lnSpc>
                <a:spcPct val="150000"/>
              </a:lnSpc>
              <a:spcAft>
                <a:spcPts val="30"/>
              </a:spcAft>
              <a:defRPr/>
            </a:pPr>
            <a:r>
              <a:rPr lang="pt-BR" sz="1050" dirty="0">
                <a:latin typeface="Arial" pitchFamily="34" charset="0"/>
                <a:cs typeface="Arial" pitchFamily="34" charset="0"/>
              </a:rPr>
              <a:t>2050</a:t>
            </a:r>
          </a:p>
          <a:p>
            <a:pPr algn="ctr" eaLnBrk="1" hangingPunct="1">
              <a:lnSpc>
                <a:spcPct val="150000"/>
              </a:lnSpc>
              <a:spcAft>
                <a:spcPts val="30"/>
              </a:spcAft>
              <a:defRPr/>
            </a:pPr>
            <a:r>
              <a:rPr lang="pt-BR" sz="1050" dirty="0">
                <a:latin typeface="Arial" pitchFamily="34" charset="0"/>
                <a:cs typeface="Arial" pitchFamily="34" charset="0"/>
              </a:rPr>
              <a:t>2052</a:t>
            </a:r>
          </a:p>
          <a:p>
            <a:pPr algn="ctr" eaLnBrk="1" hangingPunct="1">
              <a:lnSpc>
                <a:spcPct val="150000"/>
              </a:lnSpc>
              <a:spcAft>
                <a:spcPts val="30"/>
              </a:spcAft>
              <a:defRPr/>
            </a:pPr>
            <a:r>
              <a:rPr lang="pt-BR" sz="1050" dirty="0">
                <a:latin typeface="Arial" pitchFamily="34" charset="0"/>
                <a:cs typeface="Arial" pitchFamily="34" charset="0"/>
              </a:rPr>
              <a:t>2054</a:t>
            </a:r>
          </a:p>
          <a:p>
            <a:pPr algn="ctr" eaLnBrk="1" hangingPunct="1">
              <a:lnSpc>
                <a:spcPct val="150000"/>
              </a:lnSpc>
              <a:spcAft>
                <a:spcPts val="30"/>
              </a:spcAft>
              <a:defRPr/>
            </a:pPr>
            <a:r>
              <a:rPr lang="pt-BR" sz="1050" dirty="0">
                <a:latin typeface="Arial" pitchFamily="34" charset="0"/>
                <a:cs typeface="Arial" pitchFamily="34" charset="0"/>
              </a:rPr>
              <a:t>2056</a:t>
            </a:r>
          </a:p>
          <a:p>
            <a:pPr algn="ctr" eaLnBrk="1" hangingPunct="1">
              <a:lnSpc>
                <a:spcPct val="150000"/>
              </a:lnSpc>
              <a:spcAft>
                <a:spcPts val="30"/>
              </a:spcAft>
              <a:defRPr/>
            </a:pPr>
            <a:r>
              <a:rPr lang="pt-BR" sz="1050" dirty="0">
                <a:latin typeface="Arial" pitchFamily="34" charset="0"/>
                <a:cs typeface="Arial" pitchFamily="34" charset="0"/>
              </a:rPr>
              <a:t>2058</a:t>
            </a:r>
          </a:p>
          <a:p>
            <a:pPr algn="ctr" eaLnBrk="1" hangingPunct="1">
              <a:lnSpc>
                <a:spcPct val="150000"/>
              </a:lnSpc>
              <a:spcAft>
                <a:spcPts val="30"/>
              </a:spcAft>
              <a:defRPr/>
            </a:pPr>
            <a:r>
              <a:rPr lang="pt-BR" sz="1050" dirty="0">
                <a:latin typeface="Arial" pitchFamily="34" charset="0"/>
                <a:cs typeface="Arial" pitchFamily="34" charset="0"/>
              </a:rPr>
              <a:t>2060</a:t>
            </a:r>
          </a:p>
          <a:p>
            <a:pPr algn="ctr" eaLnBrk="1" hangingPunct="1">
              <a:lnSpc>
                <a:spcPct val="150000"/>
              </a:lnSpc>
              <a:spcAft>
                <a:spcPts val="30"/>
              </a:spcAft>
              <a:defRPr/>
            </a:pPr>
            <a:r>
              <a:rPr lang="pt-BR" sz="1050" dirty="0">
                <a:latin typeface="Arial" pitchFamily="34" charset="0"/>
                <a:cs typeface="Arial" pitchFamily="34" charset="0"/>
              </a:rPr>
              <a:t>2062</a:t>
            </a:r>
          </a:p>
          <a:p>
            <a:pPr algn="ctr" eaLnBrk="1" hangingPunct="1">
              <a:lnSpc>
                <a:spcPct val="150000"/>
              </a:lnSpc>
              <a:spcAft>
                <a:spcPts val="30"/>
              </a:spcAft>
              <a:defRPr/>
            </a:pPr>
            <a:r>
              <a:rPr lang="pt-BR" sz="1050" dirty="0">
                <a:latin typeface="Arial" pitchFamily="34" charset="0"/>
                <a:cs typeface="Arial" pitchFamily="34" charset="0"/>
              </a:rPr>
              <a:t>2064</a:t>
            </a:r>
          </a:p>
          <a:p>
            <a:pPr algn="ctr" eaLnBrk="1" hangingPunct="1">
              <a:lnSpc>
                <a:spcPct val="150000"/>
              </a:lnSpc>
              <a:spcAft>
                <a:spcPts val="30"/>
              </a:spcAft>
              <a:defRPr/>
            </a:pPr>
            <a:r>
              <a:rPr lang="pt-BR" sz="1050" dirty="0">
                <a:latin typeface="Arial" pitchFamily="34" charset="0"/>
                <a:cs typeface="Arial" pitchFamily="34" charset="0"/>
              </a:rPr>
              <a:t>2066</a:t>
            </a:r>
          </a:p>
          <a:p>
            <a:pPr algn="ctr" eaLnBrk="1" hangingPunct="1">
              <a:lnSpc>
                <a:spcPct val="150000"/>
              </a:lnSpc>
              <a:spcAft>
                <a:spcPts val="30"/>
              </a:spcAft>
              <a:defRPr/>
            </a:pPr>
            <a:r>
              <a:rPr lang="pt-BR" sz="1050" dirty="0">
                <a:latin typeface="Arial" pitchFamily="34" charset="0"/>
                <a:cs typeface="Arial" pitchFamily="34" charset="0"/>
              </a:rPr>
              <a:t>2068</a:t>
            </a:r>
          </a:p>
          <a:p>
            <a:pPr algn="ctr" eaLnBrk="1" hangingPunct="1">
              <a:lnSpc>
                <a:spcPct val="150000"/>
              </a:lnSpc>
              <a:spcAft>
                <a:spcPts val="30"/>
              </a:spcAft>
              <a:defRPr/>
            </a:pPr>
            <a:r>
              <a:rPr lang="pt-BR" sz="1050" dirty="0">
                <a:latin typeface="Arial" pitchFamily="34" charset="0"/>
                <a:cs typeface="Arial" pitchFamily="34" charset="0"/>
              </a:rPr>
              <a:t>2070</a:t>
            </a:r>
          </a:p>
        </p:txBody>
      </p:sp>
      <p:sp>
        <p:nvSpPr>
          <p:cNvPr id="31751" name="CaixaDeTexto 5"/>
          <p:cNvSpPr txBox="1">
            <a:spLocks noChangeArrowheads="1"/>
          </p:cNvSpPr>
          <p:nvPr/>
        </p:nvSpPr>
        <p:spPr bwMode="auto">
          <a:xfrm>
            <a:off x="455613" y="1114375"/>
            <a:ext cx="647700" cy="3171825"/>
          </a:xfrm>
          <a:prstGeom prst="rect">
            <a:avLst/>
          </a:prstGeom>
          <a:solidFill>
            <a:schemeClr val="bg1"/>
          </a:solidFill>
          <a:ln w="9525">
            <a:noFill/>
            <a:miter lim="800000"/>
            <a:headEnd/>
            <a:tailEnd/>
          </a:ln>
        </p:spPr>
        <p:txBody>
          <a:bodyPr>
            <a:spAutoFit/>
          </a:bodyPr>
          <a:lstStyle/>
          <a:p>
            <a:pPr algn="ctr" eaLnBrk="1" hangingPunct="1">
              <a:lnSpc>
                <a:spcPct val="150000"/>
              </a:lnSpc>
            </a:pPr>
            <a:r>
              <a:rPr lang="pt-BR" altLang="pt-BR" sz="1100">
                <a:latin typeface="Arial" pitchFamily="34" charset="0"/>
                <a:cs typeface="Arial" pitchFamily="34" charset="0"/>
              </a:rPr>
              <a:t>0,20%</a:t>
            </a:r>
          </a:p>
          <a:p>
            <a:pPr algn="ctr" eaLnBrk="1" hangingPunct="1">
              <a:lnSpc>
                <a:spcPct val="150000"/>
              </a:lnSpc>
            </a:pPr>
            <a:endParaRPr lang="pt-BR" altLang="pt-BR" sz="400">
              <a:latin typeface="Arial" pitchFamily="34" charset="0"/>
              <a:cs typeface="Arial" pitchFamily="34" charset="0"/>
            </a:endParaRPr>
          </a:p>
          <a:p>
            <a:pPr algn="ctr" eaLnBrk="1" hangingPunct="1">
              <a:lnSpc>
                <a:spcPct val="150000"/>
              </a:lnSpc>
            </a:pPr>
            <a:r>
              <a:rPr lang="pt-BR" altLang="pt-BR" sz="1100">
                <a:latin typeface="Arial" pitchFamily="34" charset="0"/>
                <a:cs typeface="Arial" pitchFamily="34" charset="0"/>
              </a:rPr>
              <a:t>0,10%</a:t>
            </a:r>
          </a:p>
          <a:p>
            <a:pPr algn="ctr" eaLnBrk="1" hangingPunct="1">
              <a:lnSpc>
                <a:spcPct val="150000"/>
              </a:lnSpc>
            </a:pPr>
            <a:endParaRPr lang="pt-BR" altLang="pt-BR" sz="400">
              <a:latin typeface="Arial" pitchFamily="34" charset="0"/>
              <a:cs typeface="Arial" pitchFamily="34" charset="0"/>
            </a:endParaRPr>
          </a:p>
          <a:p>
            <a:pPr algn="ctr" eaLnBrk="1" hangingPunct="1">
              <a:lnSpc>
                <a:spcPct val="150000"/>
              </a:lnSpc>
            </a:pPr>
            <a:r>
              <a:rPr lang="pt-BR" altLang="pt-BR" sz="1100">
                <a:latin typeface="Arial" pitchFamily="34" charset="0"/>
                <a:cs typeface="Arial" pitchFamily="34" charset="0"/>
              </a:rPr>
              <a:t>0,00%</a:t>
            </a:r>
          </a:p>
          <a:p>
            <a:pPr algn="ctr" eaLnBrk="1" hangingPunct="1">
              <a:lnSpc>
                <a:spcPct val="150000"/>
              </a:lnSpc>
            </a:pPr>
            <a:endParaRPr lang="pt-BR" altLang="pt-BR" sz="400">
              <a:latin typeface="Arial" pitchFamily="34" charset="0"/>
              <a:cs typeface="Arial" pitchFamily="34" charset="0"/>
            </a:endParaRPr>
          </a:p>
          <a:p>
            <a:pPr algn="ctr" eaLnBrk="1" hangingPunct="1">
              <a:lnSpc>
                <a:spcPct val="150000"/>
              </a:lnSpc>
            </a:pPr>
            <a:r>
              <a:rPr lang="pt-BR" altLang="pt-BR" sz="1100">
                <a:latin typeface="Arial" pitchFamily="34" charset="0"/>
                <a:cs typeface="Arial" pitchFamily="34" charset="0"/>
              </a:rPr>
              <a:t>-0,10%</a:t>
            </a:r>
          </a:p>
          <a:p>
            <a:pPr algn="ctr" eaLnBrk="1" hangingPunct="1">
              <a:lnSpc>
                <a:spcPct val="150000"/>
              </a:lnSpc>
            </a:pPr>
            <a:endParaRPr lang="pt-BR" altLang="pt-BR" sz="400">
              <a:latin typeface="Arial" pitchFamily="34" charset="0"/>
              <a:cs typeface="Arial" pitchFamily="34" charset="0"/>
            </a:endParaRPr>
          </a:p>
          <a:p>
            <a:pPr algn="ctr" eaLnBrk="1" hangingPunct="1">
              <a:lnSpc>
                <a:spcPct val="150000"/>
              </a:lnSpc>
            </a:pPr>
            <a:r>
              <a:rPr lang="pt-BR" altLang="pt-BR" sz="1100">
                <a:latin typeface="Arial" pitchFamily="34" charset="0"/>
                <a:cs typeface="Arial" pitchFamily="34" charset="0"/>
              </a:rPr>
              <a:t>-0,20%</a:t>
            </a:r>
          </a:p>
          <a:p>
            <a:pPr algn="ctr" eaLnBrk="1" hangingPunct="1">
              <a:lnSpc>
                <a:spcPct val="150000"/>
              </a:lnSpc>
            </a:pPr>
            <a:endParaRPr lang="pt-BR" altLang="pt-BR" sz="500">
              <a:latin typeface="Arial" pitchFamily="34" charset="0"/>
              <a:cs typeface="Arial" pitchFamily="34" charset="0"/>
            </a:endParaRPr>
          </a:p>
          <a:p>
            <a:pPr algn="ctr" eaLnBrk="1" hangingPunct="1">
              <a:lnSpc>
                <a:spcPct val="150000"/>
              </a:lnSpc>
            </a:pPr>
            <a:r>
              <a:rPr lang="pt-BR" altLang="pt-BR" sz="1100">
                <a:latin typeface="Arial" pitchFamily="34" charset="0"/>
                <a:cs typeface="Arial" pitchFamily="34" charset="0"/>
              </a:rPr>
              <a:t>-0,30%</a:t>
            </a:r>
          </a:p>
          <a:p>
            <a:pPr algn="ctr" eaLnBrk="1" hangingPunct="1">
              <a:lnSpc>
                <a:spcPct val="150000"/>
              </a:lnSpc>
            </a:pPr>
            <a:endParaRPr lang="pt-BR" altLang="pt-BR" sz="500">
              <a:latin typeface="Arial" pitchFamily="34" charset="0"/>
              <a:cs typeface="Arial" pitchFamily="34" charset="0"/>
            </a:endParaRPr>
          </a:p>
          <a:p>
            <a:pPr algn="ctr" eaLnBrk="1" hangingPunct="1">
              <a:lnSpc>
                <a:spcPct val="150000"/>
              </a:lnSpc>
            </a:pPr>
            <a:r>
              <a:rPr lang="pt-BR" altLang="pt-BR" sz="1100">
                <a:latin typeface="Arial" pitchFamily="34" charset="0"/>
                <a:cs typeface="Arial" pitchFamily="34" charset="0"/>
              </a:rPr>
              <a:t>-0,40%</a:t>
            </a:r>
          </a:p>
          <a:p>
            <a:pPr algn="ctr" eaLnBrk="1" hangingPunct="1">
              <a:lnSpc>
                <a:spcPct val="150000"/>
              </a:lnSpc>
            </a:pPr>
            <a:endParaRPr lang="pt-BR" altLang="pt-BR" sz="500">
              <a:latin typeface="Arial" pitchFamily="34" charset="0"/>
              <a:cs typeface="Arial" pitchFamily="34" charset="0"/>
            </a:endParaRPr>
          </a:p>
          <a:p>
            <a:pPr algn="ctr" eaLnBrk="1" hangingPunct="1">
              <a:lnSpc>
                <a:spcPct val="150000"/>
              </a:lnSpc>
            </a:pPr>
            <a:r>
              <a:rPr lang="pt-BR" altLang="pt-BR" sz="1100">
                <a:latin typeface="Arial" pitchFamily="34" charset="0"/>
                <a:cs typeface="Arial" pitchFamily="34" charset="0"/>
              </a:rPr>
              <a:t>-0,50%</a:t>
            </a:r>
          </a:p>
        </p:txBody>
      </p:sp>
      <p:sp>
        <p:nvSpPr>
          <p:cNvPr id="8" name="CaixaDeTexto 7"/>
          <p:cNvSpPr txBox="1"/>
          <p:nvPr/>
        </p:nvSpPr>
        <p:spPr>
          <a:xfrm>
            <a:off x="4167792" y="260648"/>
            <a:ext cx="4940712" cy="307777"/>
          </a:xfrm>
          <a:prstGeom prst="rect">
            <a:avLst/>
          </a:prstGeom>
          <a:noFill/>
        </p:spPr>
        <p:txBody>
          <a:bodyPr wrap="none" rtlCol="0">
            <a:spAutoFit/>
          </a:bodyPr>
          <a:lstStyle/>
          <a:p>
            <a:r>
              <a:rPr lang="pt-BR" dirty="0" smtClean="0"/>
              <a:t>Estimativa de impacto do FUNPRESP no resultado primário</a:t>
            </a:r>
            <a:endParaRPr lang="pt-BR" dirty="0"/>
          </a:p>
        </p:txBody>
      </p:sp>
      <p:sp>
        <p:nvSpPr>
          <p:cNvPr id="9" name="CaixaDeTexto 8"/>
          <p:cNvSpPr txBox="1"/>
          <p:nvPr/>
        </p:nvSpPr>
        <p:spPr>
          <a:xfrm>
            <a:off x="539552" y="6021288"/>
            <a:ext cx="4323620" cy="523220"/>
          </a:xfrm>
          <a:prstGeom prst="rect">
            <a:avLst/>
          </a:prstGeom>
          <a:noFill/>
        </p:spPr>
        <p:txBody>
          <a:bodyPr wrap="none" rtlCol="0">
            <a:spAutoFit/>
          </a:bodyPr>
          <a:lstStyle/>
          <a:p>
            <a:r>
              <a:rPr lang="pt-BR" dirty="0" smtClean="0">
                <a:solidFill>
                  <a:schemeClr val="tx1"/>
                </a:solidFill>
              </a:rPr>
              <a:t>Projeção de Patrimônio: R$ 163 bilhões em 25 anos</a:t>
            </a:r>
          </a:p>
          <a:p>
            <a:r>
              <a:rPr lang="pt-BR" dirty="0" smtClean="0">
                <a:solidFill>
                  <a:schemeClr val="tx1"/>
                </a:solidFill>
              </a:rPr>
              <a:t>Fonte: SPPC</a:t>
            </a:r>
            <a:endParaRPr lang="pt-BR" dirty="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592231" y="332656"/>
            <a:ext cx="2084225" cy="307777"/>
          </a:xfrm>
          <a:prstGeom prst="rect">
            <a:avLst/>
          </a:prstGeom>
          <a:noFill/>
        </p:spPr>
        <p:txBody>
          <a:bodyPr wrap="none" rtlCol="0">
            <a:spAutoFit/>
          </a:bodyPr>
          <a:lstStyle/>
          <a:p>
            <a:r>
              <a:rPr lang="pt-BR" dirty="0" smtClean="0"/>
              <a:t>Projeto </a:t>
            </a:r>
            <a:r>
              <a:rPr lang="pt-BR" dirty="0" err="1" smtClean="0"/>
              <a:t>Prev-Federação</a:t>
            </a:r>
            <a:endParaRPr lang="pt-BR" dirty="0"/>
          </a:p>
        </p:txBody>
      </p:sp>
      <p:sp>
        <p:nvSpPr>
          <p:cNvPr id="3" name="CaixaDeTexto 2"/>
          <p:cNvSpPr txBox="1"/>
          <p:nvPr/>
        </p:nvSpPr>
        <p:spPr>
          <a:xfrm>
            <a:off x="827584" y="1340768"/>
            <a:ext cx="7737098" cy="4247317"/>
          </a:xfrm>
          <a:prstGeom prst="rect">
            <a:avLst/>
          </a:prstGeom>
          <a:noFill/>
        </p:spPr>
        <p:txBody>
          <a:bodyPr wrap="square" rtlCol="0">
            <a:spAutoFit/>
          </a:bodyPr>
          <a:lstStyle/>
          <a:p>
            <a:r>
              <a:rPr lang="pt-BR" sz="1800" dirty="0" smtClean="0">
                <a:solidFill>
                  <a:schemeClr val="tx1"/>
                </a:solidFill>
              </a:rPr>
              <a:t>OBJETIVOS</a:t>
            </a:r>
          </a:p>
          <a:p>
            <a:endParaRPr lang="pt-BR" sz="1800" dirty="0" smtClean="0">
              <a:solidFill>
                <a:schemeClr val="tx1"/>
              </a:solidFill>
            </a:endParaRPr>
          </a:p>
          <a:p>
            <a:pPr marL="360000" indent="-360000">
              <a:buFont typeface="Wingdings" pitchFamily="2" charset="2"/>
              <a:buChar char="q"/>
            </a:pPr>
            <a:r>
              <a:rPr lang="pt-BR" sz="1800" dirty="0" smtClean="0">
                <a:solidFill>
                  <a:schemeClr val="tx1"/>
                </a:solidFill>
              </a:rPr>
              <a:t>Viabilizar a adoção do regime complementar de previdência aos estados e municípios que não possuem escala para criar e administrar uma entidade de previdência complementar</a:t>
            </a:r>
          </a:p>
          <a:p>
            <a:pPr marL="360000" indent="-360000">
              <a:buFont typeface="Wingdings" pitchFamily="2" charset="2"/>
              <a:buChar char="q"/>
            </a:pPr>
            <a:endParaRPr lang="pt-BR" sz="1800" dirty="0" smtClean="0">
              <a:solidFill>
                <a:schemeClr val="tx1"/>
              </a:solidFill>
            </a:endParaRPr>
          </a:p>
          <a:p>
            <a:pPr marL="360000" indent="-360000">
              <a:buFont typeface="Wingdings" pitchFamily="2" charset="2"/>
              <a:buChar char="q"/>
            </a:pPr>
            <a:r>
              <a:rPr lang="pt-BR" sz="1800" dirty="0" smtClean="0">
                <a:solidFill>
                  <a:schemeClr val="tx1"/>
                </a:solidFill>
              </a:rPr>
              <a:t>Equacionar RPPS de Estados e Municípios</a:t>
            </a:r>
          </a:p>
          <a:p>
            <a:pPr marL="360000" indent="-360000">
              <a:buFont typeface="Wingdings" pitchFamily="2" charset="2"/>
              <a:buChar char="q"/>
            </a:pPr>
            <a:endParaRPr lang="pt-BR" sz="1800" dirty="0" smtClean="0">
              <a:solidFill>
                <a:schemeClr val="tx1"/>
              </a:solidFill>
            </a:endParaRPr>
          </a:p>
          <a:p>
            <a:pPr marL="360000" indent="-360000">
              <a:buFont typeface="Wingdings" pitchFamily="2" charset="2"/>
              <a:buChar char="q"/>
            </a:pPr>
            <a:r>
              <a:rPr lang="pt-BR" sz="1800" dirty="0" smtClean="0">
                <a:solidFill>
                  <a:schemeClr val="tx1"/>
                </a:solidFill>
              </a:rPr>
              <a:t>Aumentar poupança previdenciária</a:t>
            </a:r>
          </a:p>
          <a:p>
            <a:endParaRPr lang="pt-BR" sz="1800" dirty="0" smtClean="0">
              <a:solidFill>
                <a:schemeClr val="tx1"/>
              </a:solidFill>
            </a:endParaRPr>
          </a:p>
          <a:p>
            <a:r>
              <a:rPr lang="pt-BR" sz="1800" dirty="0" smtClean="0">
                <a:solidFill>
                  <a:schemeClr val="tx1"/>
                </a:solidFill>
              </a:rPr>
              <a:t>ALTERNATIVAS: </a:t>
            </a:r>
          </a:p>
          <a:p>
            <a:endParaRPr lang="pt-BR" sz="1800" dirty="0" smtClean="0">
              <a:solidFill>
                <a:schemeClr val="tx1"/>
              </a:solidFill>
            </a:endParaRPr>
          </a:p>
          <a:p>
            <a:pPr marL="360000" indent="-360000">
              <a:buFont typeface="Wingdings" pitchFamily="2" charset="2"/>
              <a:buChar char="q"/>
            </a:pPr>
            <a:r>
              <a:rPr lang="pt-BR" sz="1800" dirty="0" smtClean="0">
                <a:solidFill>
                  <a:schemeClr val="tx1"/>
                </a:solidFill>
              </a:rPr>
              <a:t>Criação de nova entidade, multipatrocinada</a:t>
            </a:r>
          </a:p>
          <a:p>
            <a:pPr marL="360000" indent="-360000">
              <a:buFont typeface="Wingdings" pitchFamily="2" charset="2"/>
              <a:buChar char="q"/>
            </a:pPr>
            <a:endParaRPr lang="pt-BR" sz="1800" dirty="0" smtClean="0">
              <a:solidFill>
                <a:schemeClr val="tx1"/>
              </a:solidFill>
            </a:endParaRPr>
          </a:p>
          <a:p>
            <a:pPr marL="360000" indent="-360000">
              <a:buFont typeface="Wingdings" pitchFamily="2" charset="2"/>
              <a:buChar char="q"/>
            </a:pPr>
            <a:r>
              <a:rPr lang="pt-BR" sz="1800" dirty="0" smtClean="0">
                <a:solidFill>
                  <a:schemeClr val="tx1"/>
                </a:solidFill>
              </a:rPr>
              <a:t>Adesão dos entes federativos à FUNPRESP</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CaixaDeTexto 8"/>
          <p:cNvSpPr txBox="1">
            <a:spLocks noChangeArrowheads="1"/>
          </p:cNvSpPr>
          <p:nvPr/>
        </p:nvSpPr>
        <p:spPr bwMode="auto">
          <a:xfrm>
            <a:off x="71438" y="2571750"/>
            <a:ext cx="9144000" cy="1815882"/>
          </a:xfrm>
          <a:prstGeom prst="rect">
            <a:avLst/>
          </a:prstGeom>
          <a:noFill/>
          <a:ln w="9525">
            <a:noFill/>
            <a:miter lim="800000"/>
            <a:headEnd/>
            <a:tailEnd/>
          </a:ln>
        </p:spPr>
        <p:txBody>
          <a:bodyPr>
            <a:spAutoFit/>
          </a:bodyPr>
          <a:lstStyle/>
          <a:p>
            <a:pPr algn="ctr"/>
            <a:r>
              <a:rPr lang="pt-BR" sz="2800" b="1" dirty="0" smtClean="0">
                <a:solidFill>
                  <a:schemeClr val="tx1"/>
                </a:solidFill>
              </a:rPr>
              <a:t>Previdência Social na Sociedade de Risco:</a:t>
            </a:r>
          </a:p>
          <a:p>
            <a:pPr algn="ctr"/>
            <a:r>
              <a:rPr lang="pt-BR" sz="2800" b="1" dirty="0" smtClean="0">
                <a:solidFill>
                  <a:schemeClr val="tx1"/>
                </a:solidFill>
              </a:rPr>
              <a:t>O desafio da solidariedade com sustentabilidade</a:t>
            </a:r>
          </a:p>
          <a:p>
            <a:pPr algn="ctr"/>
            <a:endParaRPr lang="pt-BR" sz="2800" b="1" dirty="0">
              <a:solidFill>
                <a:schemeClr val="tx1"/>
              </a:solidFill>
            </a:endParaRPr>
          </a:p>
          <a:p>
            <a:pPr algn="ctr"/>
            <a:r>
              <a:rPr lang="pt-BR" sz="2800" b="1" dirty="0">
                <a:solidFill>
                  <a:schemeClr val="tx1"/>
                </a:solidFill>
              </a:rPr>
              <a:t>OBRIGADO!</a:t>
            </a:r>
            <a:endParaRPr lang="pt-BR" sz="2800" dirty="0">
              <a:solidFill>
                <a:schemeClr val="tx1"/>
              </a:solidFill>
            </a:endParaRPr>
          </a:p>
        </p:txBody>
      </p:sp>
      <p:sp>
        <p:nvSpPr>
          <p:cNvPr id="167939" name="CaixaDeTexto 9"/>
          <p:cNvSpPr txBox="1">
            <a:spLocks noChangeArrowheads="1"/>
          </p:cNvSpPr>
          <p:nvPr/>
        </p:nvSpPr>
        <p:spPr bwMode="auto">
          <a:xfrm>
            <a:off x="2286000" y="4941168"/>
            <a:ext cx="6858000" cy="1384300"/>
          </a:xfrm>
          <a:prstGeom prst="rect">
            <a:avLst/>
          </a:prstGeom>
          <a:noFill/>
          <a:ln w="9525">
            <a:noFill/>
            <a:miter lim="800000"/>
            <a:headEnd/>
            <a:tailEnd/>
          </a:ln>
        </p:spPr>
        <p:txBody>
          <a:bodyPr>
            <a:spAutoFit/>
          </a:bodyPr>
          <a:lstStyle/>
          <a:p>
            <a:r>
              <a:rPr lang="pt-BR" sz="2800" b="1" i="1" u="sng" dirty="0" smtClean="0">
                <a:solidFill>
                  <a:schemeClr val="tx1"/>
                </a:solidFill>
              </a:rPr>
              <a:t>Silvio</a:t>
            </a:r>
            <a:r>
              <a:rPr lang="pt-BR" sz="2800" b="1" i="1" dirty="0" smtClean="0">
                <a:solidFill>
                  <a:schemeClr val="tx1"/>
                </a:solidFill>
              </a:rPr>
              <a:t> </a:t>
            </a:r>
            <a:r>
              <a:rPr lang="pt-BR" sz="2800" b="1" i="1" dirty="0">
                <a:solidFill>
                  <a:schemeClr val="tx1"/>
                </a:solidFill>
              </a:rPr>
              <a:t>Renato </a:t>
            </a:r>
            <a:r>
              <a:rPr lang="pt-BR" sz="2800" b="1" i="1" u="sng" dirty="0">
                <a:solidFill>
                  <a:schemeClr val="tx1"/>
                </a:solidFill>
              </a:rPr>
              <a:t>Rangel</a:t>
            </a:r>
            <a:r>
              <a:rPr lang="pt-BR" sz="2800" b="1" i="1" dirty="0">
                <a:solidFill>
                  <a:schemeClr val="tx1"/>
                </a:solidFill>
              </a:rPr>
              <a:t> Silveira</a:t>
            </a:r>
          </a:p>
          <a:p>
            <a:r>
              <a:rPr lang="pt-BR" sz="2800" b="1" i="1" dirty="0" err="1">
                <a:solidFill>
                  <a:schemeClr val="tx1"/>
                </a:solidFill>
              </a:rPr>
              <a:t>Tel</a:t>
            </a:r>
            <a:r>
              <a:rPr lang="pt-BR" sz="2800" b="1" i="1" dirty="0">
                <a:solidFill>
                  <a:schemeClr val="tx1"/>
                </a:solidFill>
              </a:rPr>
              <a:t>: (41) 3321-4365</a:t>
            </a:r>
          </a:p>
          <a:p>
            <a:r>
              <a:rPr lang="pt-BR" sz="2800" b="1" i="1" dirty="0">
                <a:solidFill>
                  <a:schemeClr val="tx1"/>
                </a:solidFill>
              </a:rPr>
              <a:t>e-mail: </a:t>
            </a:r>
            <a:r>
              <a:rPr lang="pt-BR" sz="2800" b="1" i="1" dirty="0" smtClean="0">
                <a:solidFill>
                  <a:schemeClr val="tx1"/>
                </a:solidFill>
              </a:rPr>
              <a:t>rangel@fundacaoitaipu.com.br</a:t>
            </a:r>
            <a:endParaRPr lang="pt-BR" sz="2800" i="1" dirty="0">
              <a:solidFill>
                <a:schemeClr val="tx1"/>
              </a:solidFill>
            </a:endParaRPr>
          </a:p>
        </p:txBody>
      </p:sp>
      <p:sp>
        <p:nvSpPr>
          <p:cNvPr id="167940" name="CaixaDeTexto 7"/>
          <p:cNvSpPr txBox="1">
            <a:spLocks noChangeArrowheads="1"/>
          </p:cNvSpPr>
          <p:nvPr/>
        </p:nvSpPr>
        <p:spPr bwMode="auto">
          <a:xfrm>
            <a:off x="675456" y="1643063"/>
            <a:ext cx="8001000" cy="523220"/>
          </a:xfrm>
          <a:prstGeom prst="rect">
            <a:avLst/>
          </a:prstGeom>
          <a:noFill/>
          <a:ln w="9525">
            <a:noFill/>
            <a:miter lim="800000"/>
            <a:headEnd/>
            <a:tailEnd/>
          </a:ln>
        </p:spPr>
        <p:txBody>
          <a:bodyPr wrap="square">
            <a:spAutoFit/>
          </a:bodyPr>
          <a:lstStyle/>
          <a:p>
            <a:pPr algn="ctr"/>
            <a:r>
              <a:rPr lang="pt-BR" sz="2800" b="1" dirty="0" smtClean="0">
                <a:solidFill>
                  <a:schemeClr val="tx1"/>
                </a:solidFill>
              </a:rPr>
              <a:t>50º Congresso Nacional da ABIPEM</a:t>
            </a:r>
            <a:endParaRPr lang="pt-BR" sz="2800" dirty="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3"/>
          <p:cNvSpPr txBox="1">
            <a:spLocks noChangeArrowheads="1"/>
          </p:cNvSpPr>
          <p:nvPr/>
        </p:nvSpPr>
        <p:spPr bwMode="auto">
          <a:xfrm>
            <a:off x="571500" y="1214438"/>
            <a:ext cx="8072438" cy="1754326"/>
          </a:xfrm>
          <a:prstGeom prst="rect">
            <a:avLst/>
          </a:prstGeom>
          <a:noFill/>
          <a:ln w="9525">
            <a:noFill/>
            <a:miter lim="800000"/>
            <a:headEnd/>
            <a:tailEnd/>
          </a:ln>
        </p:spPr>
        <p:txBody>
          <a:bodyPr>
            <a:spAutoFit/>
          </a:bodyPr>
          <a:lstStyle/>
          <a:p>
            <a:r>
              <a:rPr lang="pt-BR" sz="1800" dirty="0" smtClean="0">
                <a:solidFill>
                  <a:schemeClr val="tx1"/>
                </a:solidFill>
                <a:latin typeface="Verdana" pitchFamily="34" charset="0"/>
              </a:rPr>
              <a:t> </a:t>
            </a:r>
            <a:endParaRPr lang="pt-BR" sz="1800" dirty="0">
              <a:solidFill>
                <a:schemeClr val="tx1"/>
              </a:solidFill>
              <a:latin typeface="Verdana" pitchFamily="34" charset="0"/>
            </a:endParaRPr>
          </a:p>
          <a:p>
            <a:endParaRPr lang="pt-BR" sz="1800" dirty="0" smtClean="0">
              <a:solidFill>
                <a:schemeClr val="tx1"/>
              </a:solidFill>
              <a:latin typeface="Verdana" pitchFamily="34" charset="0"/>
              <a:sym typeface="Wingdings" pitchFamily="2" charset="2"/>
            </a:endParaRPr>
          </a:p>
          <a:p>
            <a:r>
              <a:rPr lang="pt-BR" sz="1800" dirty="0" smtClean="0">
                <a:solidFill>
                  <a:schemeClr val="tx1"/>
                </a:solidFill>
                <a:latin typeface="Verdana" pitchFamily="34" charset="0"/>
                <a:sym typeface="Wingdings" pitchFamily="2" charset="2"/>
              </a:rPr>
              <a:t>Para oferecer segurança, há que se identificar e avaliar os riscos!</a:t>
            </a:r>
          </a:p>
          <a:p>
            <a:endParaRPr lang="pt-BR" sz="1800" dirty="0" smtClean="0">
              <a:solidFill>
                <a:schemeClr val="tx1"/>
              </a:solidFill>
              <a:latin typeface="Verdana" pitchFamily="34" charset="0"/>
              <a:sym typeface="Wingdings" pitchFamily="2" charset="2"/>
            </a:endParaRPr>
          </a:p>
          <a:p>
            <a:endParaRPr lang="pt-BR" sz="1800" dirty="0">
              <a:solidFill>
                <a:schemeClr val="tx1"/>
              </a:solidFill>
              <a:latin typeface="Verdana" pitchFamily="34" charset="0"/>
              <a:sym typeface="Wingdings" pitchFamily="2" charset="2"/>
            </a:endParaRPr>
          </a:p>
          <a:p>
            <a:endParaRPr lang="pt-BR" sz="1800" dirty="0">
              <a:solidFill>
                <a:schemeClr val="tx1"/>
              </a:solidFill>
              <a:latin typeface="Verdana" pitchFamily="34" charset="0"/>
            </a:endParaRPr>
          </a:p>
        </p:txBody>
      </p:sp>
      <p:pic>
        <p:nvPicPr>
          <p:cNvPr id="5" name="Imagem 4" descr="405px-Vesuvius_from_Pompeii_(hires_version_2_scaled).png"/>
          <p:cNvPicPr>
            <a:picLocks noChangeAspect="1"/>
          </p:cNvPicPr>
          <p:nvPr/>
        </p:nvPicPr>
        <p:blipFill>
          <a:blip r:embed="rId3" cstate="print"/>
          <a:stretch>
            <a:fillRect/>
          </a:stretch>
        </p:blipFill>
        <p:spPr>
          <a:xfrm>
            <a:off x="1979712" y="2348880"/>
            <a:ext cx="5144672" cy="3505999"/>
          </a:xfrm>
          <a:prstGeom prst="rect">
            <a:avLst/>
          </a:prstGeom>
        </p:spPr>
      </p:pic>
      <p:sp>
        <p:nvSpPr>
          <p:cNvPr id="6" name="Text Box 3"/>
          <p:cNvSpPr txBox="1">
            <a:spLocks noChangeArrowheads="1"/>
          </p:cNvSpPr>
          <p:nvPr/>
        </p:nvSpPr>
        <p:spPr bwMode="auto">
          <a:xfrm>
            <a:off x="5086365" y="304800"/>
            <a:ext cx="3905235" cy="307777"/>
          </a:xfrm>
          <a:prstGeom prst="rect">
            <a:avLst/>
          </a:prstGeom>
          <a:noFill/>
          <a:ln w="9525">
            <a:noFill/>
            <a:miter lim="800000"/>
            <a:headEnd/>
            <a:tailEnd/>
          </a:ln>
        </p:spPr>
        <p:txBody>
          <a:bodyPr wrap="none">
            <a:spAutoFit/>
          </a:bodyPr>
          <a:lstStyle/>
          <a:p>
            <a:pPr algn="r"/>
            <a:r>
              <a:rPr lang="pt-BR" dirty="0" smtClean="0"/>
              <a:t>Percepção de segurança e avaliação de risco</a:t>
            </a:r>
            <a:endParaRPr lang="pt-BR" dirty="0"/>
          </a:p>
        </p:txBody>
      </p:sp>
    </p:spTree>
    <p:extLst>
      <p:ext uri="{BB962C8B-B14F-4D97-AF65-F5344CB8AC3E}">
        <p14:creationId xmlns="" xmlns:p14="http://schemas.microsoft.com/office/powerpoint/2010/main" val="28277014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vesuvio eruzione vulcano risveglio pompei.jpg"/>
          <p:cNvPicPr>
            <a:picLocks noChangeAspect="1"/>
          </p:cNvPicPr>
          <p:nvPr/>
        </p:nvPicPr>
        <p:blipFill>
          <a:blip r:embed="rId3" cstate="print"/>
          <a:srcRect b="4167"/>
          <a:stretch>
            <a:fillRect/>
          </a:stretch>
        </p:blipFill>
        <p:spPr>
          <a:xfrm>
            <a:off x="982970" y="1916832"/>
            <a:ext cx="5821278" cy="3312368"/>
          </a:xfrm>
          <a:prstGeom prst="rect">
            <a:avLst/>
          </a:prstGeom>
        </p:spPr>
      </p:pic>
      <p:sp>
        <p:nvSpPr>
          <p:cNvPr id="351233" name="Rectangle 1"/>
          <p:cNvSpPr>
            <a:spLocks noChangeArrowheads="1"/>
          </p:cNvSpPr>
          <p:nvPr/>
        </p:nvSpPr>
        <p:spPr bwMode="auto">
          <a:xfrm>
            <a:off x="755576" y="1052736"/>
            <a:ext cx="684076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1600" dirty="0" smtClean="0">
                <a:solidFill>
                  <a:srgbClr val="000000"/>
                </a:solidFill>
                <a:ea typeface="Calibri" pitchFamily="34" charset="0"/>
              </a:rPr>
              <a:t>600.000 pessoas vivem aos pés do Vulcão.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ea typeface="Calibri" pitchFamily="34" charset="0"/>
              </a:rPr>
              <a:t>Nápoles,</a:t>
            </a:r>
            <a:r>
              <a:rPr kumimoji="0" lang="pt-BR" sz="1600" b="0" i="0" u="none" strike="noStrike" cap="none" normalizeH="0" dirty="0" smtClean="0">
                <a:ln>
                  <a:noFill/>
                </a:ln>
                <a:solidFill>
                  <a:srgbClr val="000000"/>
                </a:solidFill>
                <a:effectLst/>
                <a:ea typeface="Calibri" pitchFamily="34" charset="0"/>
              </a:rPr>
              <a:t> a 9</a:t>
            </a:r>
            <a:r>
              <a:rPr kumimoji="0" lang="pt-BR" sz="1600" b="0" i="0" u="none" strike="noStrike" cap="none" normalizeH="0" baseline="0" dirty="0" smtClean="0">
                <a:ln>
                  <a:noFill/>
                </a:ln>
                <a:solidFill>
                  <a:srgbClr val="000000"/>
                </a:solidFill>
                <a:effectLst/>
                <a:ea typeface="Calibri" pitchFamily="34" charset="0"/>
              </a:rPr>
              <a:t>km de distância, tem mais de 3 milhões de habitantes!!!</a:t>
            </a:r>
            <a:endParaRPr kumimoji="0" lang="pt-BR" sz="1600" b="0" i="0" u="none" strike="noStrike" cap="none" normalizeH="0" baseline="0" dirty="0" smtClean="0">
              <a:ln>
                <a:noFill/>
              </a:ln>
              <a:solidFill>
                <a:schemeClr val="tx1"/>
              </a:solidFill>
              <a:effectLst/>
            </a:endParaRPr>
          </a:p>
        </p:txBody>
      </p:sp>
      <p:sp>
        <p:nvSpPr>
          <p:cNvPr id="7" name="Text Box 3"/>
          <p:cNvSpPr txBox="1">
            <a:spLocks noChangeArrowheads="1"/>
          </p:cNvSpPr>
          <p:nvPr/>
        </p:nvSpPr>
        <p:spPr bwMode="auto">
          <a:xfrm>
            <a:off x="5086365" y="304800"/>
            <a:ext cx="3905235" cy="307777"/>
          </a:xfrm>
          <a:prstGeom prst="rect">
            <a:avLst/>
          </a:prstGeom>
          <a:noFill/>
          <a:ln w="9525">
            <a:noFill/>
            <a:miter lim="800000"/>
            <a:headEnd/>
            <a:tailEnd/>
          </a:ln>
        </p:spPr>
        <p:txBody>
          <a:bodyPr wrap="none">
            <a:spAutoFit/>
          </a:bodyPr>
          <a:lstStyle/>
          <a:p>
            <a:pPr algn="r"/>
            <a:r>
              <a:rPr lang="pt-BR" dirty="0" smtClean="0"/>
              <a:t>Percepção de segurança e avaliação de risco</a:t>
            </a:r>
            <a:endParaRPr lang="pt-BR" dirty="0"/>
          </a:p>
        </p:txBody>
      </p:sp>
      <p:grpSp>
        <p:nvGrpSpPr>
          <p:cNvPr id="11" name="Grupo 10"/>
          <p:cNvGrpSpPr/>
          <p:nvPr/>
        </p:nvGrpSpPr>
        <p:grpSpPr>
          <a:xfrm>
            <a:off x="2123728" y="2708920"/>
            <a:ext cx="3717076" cy="1840270"/>
            <a:chOff x="1835696" y="3284984"/>
            <a:chExt cx="3717076" cy="1840270"/>
          </a:xfrm>
        </p:grpSpPr>
        <p:sp>
          <p:nvSpPr>
            <p:cNvPr id="8" name="CaixaDeTexto 7"/>
            <p:cNvSpPr txBox="1"/>
            <p:nvPr/>
          </p:nvSpPr>
          <p:spPr>
            <a:xfrm>
              <a:off x="2555776" y="3284984"/>
              <a:ext cx="1941557" cy="707886"/>
            </a:xfrm>
            <a:prstGeom prst="rect">
              <a:avLst/>
            </a:prstGeom>
            <a:noFill/>
          </p:spPr>
          <p:txBody>
            <a:bodyPr wrap="none" rtlCol="0">
              <a:spAutoFit/>
            </a:bodyPr>
            <a:lstStyle/>
            <a:p>
              <a:pPr algn="ctr"/>
              <a:r>
                <a:rPr lang="pt-BR" sz="2000" b="1" dirty="0" smtClean="0"/>
                <a:t>PREVIDÊNCIA</a:t>
              </a:r>
            </a:p>
            <a:p>
              <a:pPr algn="ctr"/>
              <a:r>
                <a:rPr lang="pt-BR" sz="2000" b="1" dirty="0" smtClean="0"/>
                <a:t>ATUAL</a:t>
              </a:r>
              <a:endParaRPr lang="pt-BR" sz="2000" b="1" dirty="0"/>
            </a:p>
          </p:txBody>
        </p:sp>
        <p:sp>
          <p:nvSpPr>
            <p:cNvPr id="9" name="CaixaDeTexto 8"/>
            <p:cNvSpPr txBox="1"/>
            <p:nvPr/>
          </p:nvSpPr>
          <p:spPr>
            <a:xfrm>
              <a:off x="1835696" y="4725144"/>
              <a:ext cx="1840568" cy="400110"/>
            </a:xfrm>
            <a:prstGeom prst="rect">
              <a:avLst/>
            </a:prstGeom>
            <a:noFill/>
          </p:spPr>
          <p:txBody>
            <a:bodyPr wrap="none" rtlCol="0">
              <a:spAutoFit/>
            </a:bodyPr>
            <a:lstStyle/>
            <a:p>
              <a:r>
                <a:rPr lang="pt-BR" sz="2000" b="1" dirty="0" smtClean="0">
                  <a:solidFill>
                    <a:schemeClr val="tx1"/>
                  </a:solidFill>
                </a:rPr>
                <a:t>SEGURADOS</a:t>
              </a:r>
              <a:endParaRPr lang="pt-BR" sz="2000" b="1" dirty="0">
                <a:solidFill>
                  <a:schemeClr val="tx1"/>
                </a:solidFill>
              </a:endParaRPr>
            </a:p>
          </p:txBody>
        </p:sp>
        <p:sp>
          <p:nvSpPr>
            <p:cNvPr id="10" name="CaixaDeTexto 9"/>
            <p:cNvSpPr txBox="1"/>
            <p:nvPr/>
          </p:nvSpPr>
          <p:spPr>
            <a:xfrm>
              <a:off x="3995936" y="4293096"/>
              <a:ext cx="1556836" cy="369332"/>
            </a:xfrm>
            <a:prstGeom prst="rect">
              <a:avLst/>
            </a:prstGeom>
            <a:noFill/>
          </p:spPr>
          <p:txBody>
            <a:bodyPr wrap="none" rtlCol="0">
              <a:spAutoFit/>
            </a:bodyPr>
            <a:lstStyle/>
            <a:p>
              <a:r>
                <a:rPr lang="pt-BR" sz="1800" b="1" dirty="0" smtClean="0">
                  <a:solidFill>
                    <a:schemeClr val="tx1"/>
                  </a:solidFill>
                </a:rPr>
                <a:t>SOCIEDADE</a:t>
              </a:r>
              <a:endParaRPr lang="pt-BR" sz="1800" b="1" dirty="0">
                <a:solidFill>
                  <a:schemeClr val="tx1"/>
                </a:solidFill>
              </a:endParaRPr>
            </a:p>
          </p:txBody>
        </p:sp>
      </p:grpSp>
      <p:sp>
        <p:nvSpPr>
          <p:cNvPr id="12" name="Rectangle 1"/>
          <p:cNvSpPr>
            <a:spLocks noChangeArrowheads="1"/>
          </p:cNvSpPr>
          <p:nvPr/>
        </p:nvSpPr>
        <p:spPr bwMode="auto">
          <a:xfrm>
            <a:off x="827584" y="5417929"/>
            <a:ext cx="799288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1600" dirty="0" smtClean="0">
                <a:solidFill>
                  <a:srgbClr val="000000"/>
                </a:solidFill>
                <a:ea typeface="Calibri" pitchFamily="34" charset="0"/>
              </a:rPr>
              <a:t>RPPS</a:t>
            </a:r>
          </a:p>
          <a:p>
            <a:r>
              <a:rPr lang="pt-BR" sz="1600" dirty="0" smtClean="0">
                <a:solidFill>
                  <a:srgbClr val="000000"/>
                </a:solidFill>
                <a:ea typeface="Calibri" pitchFamily="34" charset="0"/>
              </a:rPr>
              <a:t>6,2 milhões de ativos, 2,5 milhões de assistidos (relação 1,79)</a:t>
            </a:r>
          </a:p>
          <a:p>
            <a:r>
              <a:rPr lang="pt-BR" sz="1600" dirty="0" smtClean="0">
                <a:solidFill>
                  <a:srgbClr val="000000"/>
                </a:solidFill>
                <a:ea typeface="Calibri" pitchFamily="34" charset="0"/>
              </a:rPr>
              <a:t>R$ 129 bilhões de receitas, R$ 210 bilhões de despesas (déficit R$ 80 bilhões anuais)</a:t>
            </a:r>
          </a:p>
          <a:p>
            <a:r>
              <a:rPr lang="pt-BR" sz="1600" dirty="0" smtClean="0">
                <a:solidFill>
                  <a:srgbClr val="000000"/>
                </a:solidFill>
                <a:ea typeface="Calibri" pitchFamily="34" charset="0"/>
              </a:rPr>
              <a:t>R$ 3,7 trilhões de passivo atuarial, R$ 170 bilhões de patrimônio de cobertura</a:t>
            </a:r>
            <a:endParaRPr lang="pt-BR" sz="1600" dirty="0" smtClean="0">
              <a:solidFill>
                <a:srgbClr val="000000"/>
              </a:solidFill>
              <a:ea typeface="Calibri" pitchFamily="34" charset="0"/>
            </a:endParaRPr>
          </a:p>
        </p:txBody>
      </p:sp>
    </p:spTree>
    <p:extLst>
      <p:ext uri="{BB962C8B-B14F-4D97-AF65-F5344CB8AC3E}">
        <p14:creationId xmlns="" xmlns:p14="http://schemas.microsoft.com/office/powerpoint/2010/main" val="733175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3"/>
          <p:cNvSpPr txBox="1">
            <a:spLocks noChangeArrowheads="1"/>
          </p:cNvSpPr>
          <p:nvPr/>
        </p:nvSpPr>
        <p:spPr bwMode="auto">
          <a:xfrm>
            <a:off x="179512" y="332656"/>
            <a:ext cx="8464426" cy="2031325"/>
          </a:xfrm>
          <a:prstGeom prst="rect">
            <a:avLst/>
          </a:prstGeom>
          <a:noFill/>
          <a:ln w="9525">
            <a:noFill/>
            <a:miter lim="800000"/>
            <a:headEnd/>
            <a:tailEnd/>
          </a:ln>
        </p:spPr>
        <p:txBody>
          <a:bodyPr wrap="square">
            <a:spAutoFit/>
          </a:bodyPr>
          <a:lstStyle/>
          <a:p>
            <a:r>
              <a:rPr lang="pt-BR" sz="1800" dirty="0" smtClean="0">
                <a:solidFill>
                  <a:schemeClr val="tx1"/>
                </a:solidFill>
                <a:latin typeface="Verdana" pitchFamily="34" charset="0"/>
              </a:rPr>
              <a:t> </a:t>
            </a:r>
            <a:endParaRPr lang="pt-BR" sz="1800" dirty="0">
              <a:solidFill>
                <a:schemeClr val="tx1"/>
              </a:solidFill>
              <a:latin typeface="Verdana" pitchFamily="34" charset="0"/>
            </a:endParaRPr>
          </a:p>
          <a:p>
            <a:endParaRPr lang="pt-BR" sz="1800" dirty="0" smtClean="0">
              <a:solidFill>
                <a:schemeClr val="tx1"/>
              </a:solidFill>
              <a:latin typeface="Verdana" pitchFamily="34" charset="0"/>
              <a:sym typeface="Wingdings" pitchFamily="2" charset="2"/>
            </a:endParaRPr>
          </a:p>
          <a:p>
            <a:r>
              <a:rPr lang="pt-BR" sz="1800" dirty="0" smtClean="0">
                <a:solidFill>
                  <a:schemeClr val="tx1"/>
                </a:solidFill>
                <a:latin typeface="Verdana" pitchFamily="34" charset="0"/>
                <a:sym typeface="Wingdings" pitchFamily="2" charset="2"/>
              </a:rPr>
              <a:t>Para oferecer segurança, </a:t>
            </a:r>
            <a:r>
              <a:rPr lang="pt-BR" sz="1800" dirty="0" smtClean="0">
                <a:solidFill>
                  <a:schemeClr val="tx1"/>
                </a:solidFill>
                <a:latin typeface="Verdana" pitchFamily="34" charset="0"/>
                <a:sym typeface="Wingdings" pitchFamily="2" charset="2"/>
              </a:rPr>
              <a:t>há </a:t>
            </a:r>
            <a:r>
              <a:rPr lang="pt-BR" sz="1800" dirty="0" smtClean="0">
                <a:solidFill>
                  <a:schemeClr val="tx1"/>
                </a:solidFill>
                <a:latin typeface="Verdana" pitchFamily="34" charset="0"/>
                <a:sym typeface="Wingdings" pitchFamily="2" charset="2"/>
              </a:rPr>
              <a:t>que se identificar, avaliar e mitigar os riscos!</a:t>
            </a:r>
          </a:p>
          <a:p>
            <a:endParaRPr lang="pt-BR" sz="1800" dirty="0" smtClean="0">
              <a:solidFill>
                <a:schemeClr val="tx1"/>
              </a:solidFill>
              <a:latin typeface="Verdana" pitchFamily="34" charset="0"/>
              <a:sym typeface="Wingdings" pitchFamily="2" charset="2"/>
            </a:endParaRPr>
          </a:p>
          <a:p>
            <a:endParaRPr lang="pt-BR" sz="1800" dirty="0">
              <a:solidFill>
                <a:schemeClr val="tx1"/>
              </a:solidFill>
              <a:latin typeface="Verdana" pitchFamily="34" charset="0"/>
              <a:sym typeface="Wingdings" pitchFamily="2" charset="2"/>
            </a:endParaRPr>
          </a:p>
          <a:p>
            <a:endParaRPr lang="pt-BR" sz="1800" dirty="0">
              <a:solidFill>
                <a:schemeClr val="tx1"/>
              </a:solidFill>
              <a:latin typeface="Verdana" pitchFamily="34" charset="0"/>
            </a:endParaRPr>
          </a:p>
        </p:txBody>
      </p:sp>
      <p:pic>
        <p:nvPicPr>
          <p:cNvPr id="4" name="Imagem 3" descr="famosa-construc3a7ao-do-empire-state-ate-hj-essa-foto-c3a9-copiada.jpg"/>
          <p:cNvPicPr>
            <a:picLocks noChangeAspect="1"/>
          </p:cNvPicPr>
          <p:nvPr/>
        </p:nvPicPr>
        <p:blipFill>
          <a:blip r:embed="rId3" cstate="print"/>
          <a:stretch>
            <a:fillRect/>
          </a:stretch>
        </p:blipFill>
        <p:spPr>
          <a:xfrm>
            <a:off x="1547664" y="1772816"/>
            <a:ext cx="5616624" cy="4210229"/>
          </a:xfrm>
          <a:prstGeom prst="rect">
            <a:avLst/>
          </a:prstGeom>
        </p:spPr>
      </p:pic>
      <p:sp>
        <p:nvSpPr>
          <p:cNvPr id="5" name="Texto explicativo em elipse 4"/>
          <p:cNvSpPr/>
          <p:nvPr/>
        </p:nvSpPr>
        <p:spPr>
          <a:xfrm>
            <a:off x="3995936" y="1268760"/>
            <a:ext cx="3816424" cy="1248771"/>
          </a:xfrm>
          <a:prstGeom prst="wedgeEllipseCallout">
            <a:avLst>
              <a:gd name="adj1" fmla="val 5547"/>
              <a:gd name="adj2" fmla="val 102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b="1" dirty="0" smtClean="0">
                <a:latin typeface="Arial" pitchFamily="34" charset="0"/>
                <a:cs typeface="Arial" pitchFamily="34" charset="0"/>
              </a:rPr>
              <a:t>Estamos seguros: a solidariedade previdência garantirá nosso futuro...</a:t>
            </a:r>
            <a:endParaRPr lang="pt-BR" sz="1800" b="1" dirty="0">
              <a:latin typeface="Arial" pitchFamily="34" charset="0"/>
              <a:cs typeface="Arial" pitchFamily="34" charset="0"/>
            </a:endParaRPr>
          </a:p>
        </p:txBody>
      </p:sp>
      <p:sp>
        <p:nvSpPr>
          <p:cNvPr id="7" name="Texto explicativo em elipse 6"/>
          <p:cNvSpPr/>
          <p:nvPr/>
        </p:nvSpPr>
        <p:spPr>
          <a:xfrm>
            <a:off x="1907704" y="4941168"/>
            <a:ext cx="4032448" cy="936104"/>
          </a:xfrm>
          <a:prstGeom prst="wedgeEllipseCallout">
            <a:avLst>
              <a:gd name="adj1" fmla="val 7338"/>
              <a:gd name="adj2" fmla="val -50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b="1" dirty="0" smtClean="0">
                <a:latin typeface="Arial" pitchFamily="34" charset="0"/>
                <a:cs typeface="Arial" pitchFamily="34" charset="0"/>
              </a:rPr>
              <a:t>RISCOS À SUSTENTABILIDADE PREVIDENCIÁRIA</a:t>
            </a:r>
            <a:endParaRPr lang="pt-BR" sz="1800" b="1" dirty="0">
              <a:latin typeface="Arial" pitchFamily="34" charset="0"/>
              <a:cs typeface="Arial" pitchFamily="34" charset="0"/>
            </a:endParaRPr>
          </a:p>
        </p:txBody>
      </p:sp>
      <p:sp>
        <p:nvSpPr>
          <p:cNvPr id="6" name="Text Box 3"/>
          <p:cNvSpPr txBox="1">
            <a:spLocks noChangeArrowheads="1"/>
          </p:cNvSpPr>
          <p:nvPr/>
        </p:nvSpPr>
        <p:spPr bwMode="auto">
          <a:xfrm>
            <a:off x="7293699" y="304800"/>
            <a:ext cx="1697901" cy="307777"/>
          </a:xfrm>
          <a:prstGeom prst="rect">
            <a:avLst/>
          </a:prstGeom>
          <a:noFill/>
          <a:ln w="9525">
            <a:noFill/>
            <a:miter lim="800000"/>
            <a:headEnd/>
            <a:tailEnd/>
          </a:ln>
        </p:spPr>
        <p:txBody>
          <a:bodyPr wrap="none">
            <a:spAutoFit/>
          </a:bodyPr>
          <a:lstStyle/>
          <a:p>
            <a:pPr algn="r"/>
            <a:r>
              <a:rPr lang="pt-BR" dirty="0" smtClean="0"/>
              <a:t>Segurança e Risco</a:t>
            </a:r>
            <a:endParaRPr lang="pt-BR" dirty="0"/>
          </a:p>
        </p:txBody>
      </p:sp>
    </p:spTree>
    <p:extLst>
      <p:ext uri="{BB962C8B-B14F-4D97-AF65-F5344CB8AC3E}">
        <p14:creationId xmlns="" xmlns:p14="http://schemas.microsoft.com/office/powerpoint/2010/main" val="527819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1268760"/>
            <a:ext cx="756084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1 INTRODUÇÃO</a:t>
            </a:r>
          </a:p>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2 A PREVIDÊNCIA NA SOCIEDADE DO RISCO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2.2 APRESENTANDO A SOCIEDADE DE RISCO, SEGUNDO BECK</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2.3 A PREVIDÊNCIA NA SOCIEDADE DE RISCO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2.3.1	A Promessa Estatal de Segurança</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2.3.2	Institucionalização da Previdência: a Incerteza Fabricada</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2.3.3	O Papel da Demografia no Aparecimento das Incertezas</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2.3.4	A Antecipação e a Dramatização do Risco Previdenciário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2.3.5	A Irresponsabilidade Organizada</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2.3.6	A Luta de Poder pela Definição de Risco Previdenciário</a:t>
            </a:r>
            <a:endParaRPr kumimoji="0" lang="pt-BR"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lang="pt-BR" sz="1600" b="1" dirty="0" smtClean="0">
                <a:solidFill>
                  <a:schemeClr val="tx1"/>
                </a:solidFill>
                <a:ea typeface="Times New Roman" pitchFamily="18" charset="0"/>
              </a:rPr>
              <a:t>2.3.7 	Relacionando a Teoria da Sociedade de Risco com a Previdência</a:t>
            </a:r>
            <a:endParaRPr kumimoji="0" lang="pt-BR" sz="1600" b="1" i="0" strike="noStrike" cap="none" normalizeH="0" baseline="30000" dirty="0" smtClean="0">
              <a:ln>
                <a:noFill/>
              </a:ln>
              <a:solidFill>
                <a:schemeClr val="tx1"/>
              </a:solidFill>
              <a:effectLst/>
              <a:latin typeface="Arial" pitchFamily="34" charset="0"/>
              <a:ea typeface="Times New Roman" pitchFamily="18" charset="0"/>
              <a:cs typeface="Arial" pitchFamily="34" charset="0"/>
            </a:endParaRPr>
          </a:p>
          <a:p>
            <a:pPr eaLnBrk="0" hangingPunct="0">
              <a:tabLst>
                <a:tab pos="450850" algn="l"/>
              </a:tabLst>
            </a:pPr>
            <a:endParaRPr lang="pt-BR" sz="1600" b="1" dirty="0" smtClean="0">
              <a:solidFill>
                <a:schemeClr val="tx1"/>
              </a:solidFill>
            </a:endParaRPr>
          </a:p>
          <a:p>
            <a:pPr eaLnBrk="0" hangingPunct="0">
              <a:tabLst>
                <a:tab pos="450850" algn="l"/>
              </a:tabLst>
            </a:pPr>
            <a:r>
              <a:rPr lang="pt-BR" sz="1600" b="1" dirty="0" smtClean="0">
                <a:solidFill>
                  <a:schemeClr val="tx1"/>
                </a:solidFill>
              </a:rPr>
              <a:t>2.4 INSTITUIÇÕES PREVIDENCIÁRIAS: GRANDES, PORÉM VULNERÁVEIS</a:t>
            </a: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pt-BR" sz="1600" b="0" i="0" strike="noStrike" cap="none" normalizeH="0" baseline="0" dirty="0" smtClean="0">
                <a:ln>
                  <a:noFill/>
                </a:ln>
                <a:solidFill>
                  <a:schemeClr val="tx1"/>
                </a:solidFill>
                <a:effectLst/>
                <a:latin typeface="Arial" pitchFamily="34" charset="0"/>
                <a:cs typeface="Arial" pitchFamily="34" charset="0"/>
              </a:rPr>
              <a:t> </a:t>
            </a:r>
          </a:p>
        </p:txBody>
      </p:sp>
      <p:sp>
        <p:nvSpPr>
          <p:cNvPr id="3" name="Text Box 3"/>
          <p:cNvSpPr txBox="1">
            <a:spLocks noChangeArrowheads="1"/>
          </p:cNvSpPr>
          <p:nvPr/>
        </p:nvSpPr>
        <p:spPr bwMode="auto">
          <a:xfrm>
            <a:off x="1521285" y="304800"/>
            <a:ext cx="7470315" cy="307777"/>
          </a:xfrm>
          <a:prstGeom prst="rect">
            <a:avLst/>
          </a:prstGeom>
          <a:noFill/>
          <a:ln w="9525">
            <a:noFill/>
            <a:miter lim="800000"/>
            <a:headEnd/>
            <a:tailEnd/>
          </a:ln>
        </p:spPr>
        <p:txBody>
          <a:bodyPr wrap="none">
            <a:spAutoFit/>
          </a:bodyPr>
          <a:lstStyle/>
          <a:p>
            <a:pPr algn="r"/>
            <a:r>
              <a:rPr lang="pt-BR" dirty="0" smtClean="0"/>
              <a:t>Previdência Social na Sociedade de Risco: o desafio da solidariedade com sustentabilidade</a:t>
            </a:r>
            <a:endParaRPr lang="pt-BR" dirty="0"/>
          </a:p>
        </p:txBody>
      </p:sp>
      <p:sp>
        <p:nvSpPr>
          <p:cNvPr id="4" name="CaixaDeTexto 3"/>
          <p:cNvSpPr txBox="1"/>
          <p:nvPr/>
        </p:nvSpPr>
        <p:spPr>
          <a:xfrm>
            <a:off x="3419872" y="836712"/>
            <a:ext cx="2528256" cy="307777"/>
          </a:xfrm>
          <a:prstGeom prst="rect">
            <a:avLst/>
          </a:prstGeom>
          <a:noFill/>
        </p:spPr>
        <p:txBody>
          <a:bodyPr wrap="none" rtlCol="0">
            <a:spAutoFit/>
          </a:bodyPr>
          <a:lstStyle/>
          <a:p>
            <a:r>
              <a:rPr lang="pt-BR" b="1" dirty="0" smtClean="0">
                <a:solidFill>
                  <a:schemeClr val="tx1"/>
                </a:solidFill>
              </a:rPr>
              <a:t>Tópicos abordados no livro</a:t>
            </a:r>
            <a:endParaRPr lang="pt-BR"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NOVOMODELO_DO_MP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NOVOMODELO_DO_MPS">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NOVOMODELO_DO_MP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NOVOMODELO_DO_MPS">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7076</TotalTime>
  <Words>4793</Words>
  <Application>Microsoft Office PowerPoint</Application>
  <PresentationFormat>Apresentação na tela (4:3)</PresentationFormat>
  <Paragraphs>630</Paragraphs>
  <Slides>54</Slides>
  <Notes>30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54</vt:i4>
      </vt:variant>
    </vt:vector>
  </HeadingPairs>
  <TitlesOfParts>
    <vt:vector size="56" baseType="lpstr">
      <vt:lpstr>Estrutura padrão</vt:lpstr>
      <vt:lpstr>Gráfico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Carga tributária / PIB per capita</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Manager>Rangel</Manager>
  <Company>Fundacao Itaipu-BR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Silvio Rangel</dc:creator>
  <cp:lastModifiedBy>silvio</cp:lastModifiedBy>
  <cp:revision>612</cp:revision>
  <dcterms:created xsi:type="dcterms:W3CDTF">2007-07-10T12:46:00Z</dcterms:created>
  <dcterms:modified xsi:type="dcterms:W3CDTF">2016-06-16T12:17:17Z</dcterms:modified>
</cp:coreProperties>
</file>